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6"/>
  </p:notesMasterIdLst>
  <p:sldIdLst>
    <p:sldId id="324" r:id="rId3"/>
    <p:sldId id="258" r:id="rId4"/>
    <p:sldId id="387" r:id="rId5"/>
    <p:sldId id="388" r:id="rId6"/>
    <p:sldId id="302" r:id="rId7"/>
    <p:sldId id="264" r:id="rId8"/>
    <p:sldId id="265" r:id="rId9"/>
    <p:sldId id="296" r:id="rId10"/>
    <p:sldId id="266" r:id="rId11"/>
    <p:sldId id="661" r:id="rId12"/>
    <p:sldId id="662" r:id="rId13"/>
    <p:sldId id="269" r:id="rId14"/>
    <p:sldId id="359" r:id="rId15"/>
    <p:sldId id="658" r:id="rId16"/>
    <p:sldId id="299" r:id="rId17"/>
    <p:sldId id="664" r:id="rId18"/>
    <p:sldId id="663" r:id="rId19"/>
    <p:sldId id="665" r:id="rId20"/>
    <p:sldId id="409" r:id="rId21"/>
    <p:sldId id="667" r:id="rId22"/>
    <p:sldId id="668" r:id="rId23"/>
    <p:sldId id="669" r:id="rId24"/>
    <p:sldId id="453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9FAD-6AE1-4AA7-8725-DDE8E87E6736}" type="datetimeFigureOut">
              <a:rPr lang="en-US" smtClean="0"/>
              <a:t>19-May-19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320C-C1FB-45D1-BD01-82D86DB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18A46-2138-4253-8398-7C6E65FD5F40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357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Relatywnie szybki</a:t>
            </a:r>
            <a:r>
              <a:rPr lang="pl-PL" baseline="0" dirty="0"/>
              <a:t> upgrade infrastruktury gerdy</a:t>
            </a:r>
          </a:p>
          <a:p>
            <a:r>
              <a:rPr lang="pl-PL" baseline="0" dirty="0"/>
              <a:t>Detektory z majorany</a:t>
            </a:r>
          </a:p>
          <a:p>
            <a:r>
              <a:rPr lang="pl-PL" baseline="0" dirty="0"/>
              <a:t>Kriostat gerdy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18A46-2138-4253-8398-7C6E65FD5F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1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828800"/>
            <a:ext cx="10566400" cy="274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06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7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gradFill flip="none" rotWithShape="1">
            <a:gsLst>
              <a:gs pos="0">
                <a:srgbClr val="1C58AA">
                  <a:alpha val="71765"/>
                </a:srgbClr>
              </a:gs>
              <a:gs pos="100000">
                <a:schemeClr val="tx2"/>
              </a:gs>
              <a:gs pos="100000">
                <a:schemeClr val="tx2">
                  <a:alpha val="0"/>
                  <a:lumMod val="94000"/>
                </a:schemeClr>
              </a:gs>
            </a:gsLst>
            <a:lin ang="16200000" scaled="0"/>
            <a:tileRect/>
          </a:gradFill>
          <a:ln>
            <a:noFill/>
          </a:ln>
          <a:effectLst>
            <a:glow rad="63500">
              <a:schemeClr val="tx2">
                <a:alpha val="40000"/>
              </a:schemeClr>
            </a:glow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400"/>
          </a:xfrm>
        </p:spPr>
        <p:txBody>
          <a:bodyPr>
            <a:noAutofit/>
          </a:bodyPr>
          <a:lstStyle>
            <a:lvl1pPr marL="182880"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3BE92D64-0568-4717-9249-6C0374D1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0800"/>
            <a:ext cx="10972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483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F467-687B-3A45-A750-B51D0B7B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6464" cy="73152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3E3D-5552-6E4A-922F-B5CD28F14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589D7-20C5-7D4B-AA98-BC393F05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8FCA-B7D8-B943-AADC-55D12AD6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Meeting, Speaker's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E361A-FF14-6746-9013-26B3CF45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F4B8-B037-434C-AA61-AF466BF078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EE727-F7F6-364B-8242-4919D8E8C80C}"/>
              </a:ext>
            </a:extLst>
          </p:cNvPr>
          <p:cNvSpPr/>
          <p:nvPr userDrawn="1"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8945C1-DBB1-8746-8724-662408AF7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161" y="135195"/>
            <a:ext cx="1802599" cy="4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828800"/>
            <a:ext cx="10566400" cy="274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06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gradFill flip="none" rotWithShape="1">
            <a:gsLst>
              <a:gs pos="0">
                <a:srgbClr val="1C58AA">
                  <a:alpha val="71765"/>
                </a:srgbClr>
              </a:gs>
              <a:gs pos="100000">
                <a:schemeClr val="tx2"/>
              </a:gs>
              <a:gs pos="100000">
                <a:schemeClr val="tx2">
                  <a:alpha val="0"/>
                  <a:lumMod val="94000"/>
                </a:schemeClr>
              </a:gs>
            </a:gsLst>
            <a:lin ang="16200000" scaled="0"/>
            <a:tileRect/>
          </a:gradFill>
          <a:ln>
            <a:noFill/>
          </a:ln>
          <a:effectLst>
            <a:glow rad="63500">
              <a:schemeClr val="tx2">
                <a:alpha val="40000"/>
              </a:schemeClr>
            </a:glow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400"/>
          </a:xfrm>
        </p:spPr>
        <p:txBody>
          <a:bodyPr>
            <a:noAutofit/>
          </a:bodyPr>
          <a:lstStyle>
            <a:lvl1pPr marL="182880"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46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0800"/>
            <a:ext cx="10972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904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FBA658-CB61-584A-ADE2-2C35A43CE778}"/>
              </a:ext>
            </a:extLst>
          </p:cNvPr>
          <p:cNvSpPr/>
          <p:nvPr userDrawn="1"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032FF-46AF-5947-8C18-CAF20BBA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73152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46B13-229D-7F4C-BDE8-11C20171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2D42D-5B0E-9B40-8C33-A7F1F419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Meeting, Speaker's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AD18B-650D-7642-9CE7-FAE56E9E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F4B8-B037-434C-AA61-AF466BF07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8A05F-DEE2-C94C-AD0A-8533F3F8D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161" y="135195"/>
            <a:ext cx="1802599" cy="4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2-A86D-48B8-AFCE-E07D84421D04}" type="datetime1">
              <a:rPr lang="it-IT" smtClean="0"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TAUP2017, July 26th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40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2793E57-7D27-46D7-96B8-9AF28C4F599E}" type="datetimeFigureOut">
              <a:rPr lang="en-US" smtClean="0"/>
              <a:t>19-May-19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BE92D64-0568-4717-9249-6C0374D1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D17FA3B-C404-4317-B0BC-953931111309}" type="datetimeFigureOut">
              <a:rPr lang="pl-PL" smtClean="0"/>
              <a:t>19.05.2019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12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1.png"/><Relationship Id="rId7" Type="http://schemas.openxmlformats.org/officeDocument/2006/relationships/image" Target="../media/image2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abs/1012.4300" TargetMode="External"/><Relationship Id="rId5" Type="http://schemas.openxmlformats.org/officeDocument/2006/relationships/hyperlink" Target="http://arxiv.org/abs/1307.2610" TargetMode="Externa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NUL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Searches for the Majorana neutrino in GERDA</a:t>
            </a:r>
            <a:endParaRPr lang="en-US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95600" y="4653136"/>
            <a:ext cx="6400800" cy="144016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Krzysztof Panas</a:t>
            </a:r>
          </a:p>
          <a:p>
            <a:r>
              <a:rPr lang="en-US" i="1" dirty="0"/>
              <a:t>Institute of Physics, </a:t>
            </a:r>
          </a:p>
          <a:p>
            <a:r>
              <a:rPr lang="pl-PL" i="1" dirty="0" err="1"/>
              <a:t>Jagiellonian</a:t>
            </a:r>
            <a:r>
              <a:rPr lang="pl-PL" i="1"/>
              <a:t> University in Cracow</a:t>
            </a:r>
            <a:r>
              <a:rPr lang="en-US" i="1"/>
              <a:t>, Poland</a:t>
            </a:r>
            <a:endParaRPr lang="pl-PL" i="1"/>
          </a:p>
          <a:p>
            <a:endParaRPr lang="pl-PL" b="1"/>
          </a:p>
        </p:txBody>
      </p:sp>
    </p:spTree>
    <p:extLst>
      <p:ext uri="{BB962C8B-B14F-4D97-AF65-F5344CB8AC3E}">
        <p14:creationId xmlns:p14="http://schemas.microsoft.com/office/powerpoint/2010/main" val="70806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A69E7F-F344-49D5-ABD4-66878A7A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99546"/>
            <a:ext cx="12192000" cy="2458454"/>
          </a:xfrm>
        </p:spPr>
        <p:txBody>
          <a:bodyPr>
            <a:normAutofit/>
          </a:bodyPr>
          <a:lstStyle/>
          <a:p>
            <a:r>
              <a:rPr lang="en-US" sz="2400" dirty="0"/>
              <a:t>Energy spectrum of GERDA Phase II (</a:t>
            </a:r>
            <a:r>
              <a:rPr lang="en-US" sz="2400" b="1" dirty="0"/>
              <a:t>58.9 </a:t>
            </a:r>
            <a:r>
              <a:rPr lang="en-US" sz="2400" b="1" dirty="0" err="1"/>
              <a:t>kg∙yr</a:t>
            </a:r>
            <a:r>
              <a:rPr lang="en-US" sz="2400" b="1" dirty="0"/>
              <a:t> of exposure</a:t>
            </a:r>
            <a:r>
              <a:rPr lang="en-US" sz="2400" dirty="0"/>
              <a:t>)</a:t>
            </a:r>
          </a:p>
          <a:p>
            <a:r>
              <a:rPr lang="en-US" sz="2400" dirty="0"/>
              <a:t>[600-1300] keV - 2𝜈𝛽𝛽 decays produce single-site events -&gt; No suppression</a:t>
            </a:r>
          </a:p>
          <a:p>
            <a:r>
              <a:rPr lang="en-US" sz="2400" dirty="0"/>
              <a:t>[1450-1530] keV - Strong suppression of </a:t>
            </a:r>
            <a:r>
              <a:rPr lang="en-US" sz="2400" baseline="30000" dirty="0"/>
              <a:t>40</a:t>
            </a:r>
            <a:r>
              <a:rPr lang="en-US" sz="2400" dirty="0"/>
              <a:t>K and </a:t>
            </a:r>
            <a:r>
              <a:rPr lang="en-US" sz="2400" baseline="30000" dirty="0"/>
              <a:t>42</a:t>
            </a:r>
            <a:r>
              <a:rPr lang="en-US" sz="2400" dirty="0"/>
              <a:t>K gamma lines (MSE)</a:t>
            </a:r>
          </a:p>
          <a:p>
            <a:r>
              <a:rPr lang="en-US" sz="2400" dirty="0"/>
              <a:t>[&gt; 3000] keV - Suppression of almost all 𝛼 events (p</a:t>
            </a:r>
            <a:r>
              <a:rPr lang="en-US" sz="2400" baseline="30000" dirty="0"/>
              <a:t>+</a:t>
            </a:r>
            <a:r>
              <a:rPr lang="en-US" sz="2400" dirty="0"/>
              <a:t> contact)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E461E-36A9-4873-92D6-B3540AC9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GERDA Phase II results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7C2512B-3158-4B50-A64B-4A251B1E9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558" y="659345"/>
            <a:ext cx="7547170" cy="3614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4BD87-B72C-43E9-81A2-F7E9FA3E3BAE}"/>
              </a:ext>
            </a:extLst>
          </p:cNvPr>
          <p:cNvSpPr txBox="1"/>
          <p:nvPr/>
        </p:nvSpPr>
        <p:spPr>
          <a:xfrm>
            <a:off x="9664728" y="3459411"/>
            <a:ext cx="2527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10.5281/zenodo.1287604</a:t>
            </a:r>
          </a:p>
          <a:p>
            <a:r>
              <a:rPr lang="en-US" sz="1200" dirty="0"/>
              <a:t>Neutrino (2018)</a:t>
            </a:r>
          </a:p>
          <a:p>
            <a:r>
              <a:rPr lang="en-US" sz="1400" dirty="0"/>
              <a:t>Y. KERMAÏDIC @ La </a:t>
            </a:r>
            <a:r>
              <a:rPr lang="en-US" sz="1400" dirty="0" err="1"/>
              <a:t>Thuile</a:t>
            </a:r>
            <a:r>
              <a:rPr lang="en-US" sz="1400" dirty="0"/>
              <a:t>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614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9924FC-5F79-4C42-9892-3E46ECFB7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09600"/>
                <a:ext cx="6458552" cy="62484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Achieved </a:t>
                </a:r>
                <a:r>
                  <a:rPr lang="en-US" sz="2400" b="1" dirty="0"/>
                  <a:t>extremely low background index </a:t>
                </a:r>
                <a:r>
                  <a:rPr lang="en-US" sz="2400" dirty="0"/>
                  <a:t>(for both semi-coaxial and BEGe datasets)</a:t>
                </a:r>
              </a:p>
              <a:p>
                <a:pPr lvl="1"/>
                <a:r>
                  <a:rPr lang="en-US" sz="2000" dirty="0"/>
                  <a:t>best in the field when normalized to FWHM (ca. 3.0-3.5 keV)</a:t>
                </a:r>
                <a:endParaRPr lang="en-US" dirty="0"/>
              </a:p>
              <a:p>
                <a:r>
                  <a:rPr lang="en-US" sz="2400" dirty="0"/>
                  <a:t>Median sensitivity for limit setting </a:t>
                </a:r>
                <a:r>
                  <a:rPr lang="en-US" sz="2400" b="1" dirty="0"/>
                  <a:t>1.1∙10</a:t>
                </a:r>
                <a:r>
                  <a:rPr lang="en-US" sz="2400" b="1" baseline="30000" dirty="0"/>
                  <a:t>26</a:t>
                </a:r>
                <a:r>
                  <a:rPr lang="en-US" sz="2400" b="1" dirty="0"/>
                  <a:t> yr (90% CL):</a:t>
                </a:r>
              </a:p>
              <a:p>
                <a:pPr lvl="1"/>
                <a:r>
                  <a:rPr lang="en-US" sz="2000" dirty="0"/>
                  <a:t>Best fit → no signal</a:t>
                </a:r>
              </a:p>
              <a:p>
                <a:pPr lvl="1"/>
                <a:r>
                  <a:rPr lang="en-US" sz="2000" dirty="0"/>
                  <a:t>T</a:t>
                </a:r>
                <a:r>
                  <a:rPr lang="en-US" sz="2000" baseline="-25000" dirty="0"/>
                  <a:t>1/2</a:t>
                </a:r>
                <a:r>
                  <a:rPr lang="en-US" sz="2000" dirty="0"/>
                  <a:t> &gt; 0.9∙10</a:t>
                </a:r>
                <a:r>
                  <a:rPr lang="en-US" sz="2000" baseline="30000" dirty="0"/>
                  <a:t>26</a:t>
                </a:r>
                <a:r>
                  <a:rPr lang="en-US" sz="2000" dirty="0"/>
                  <a:t> yr (90% CL)</a:t>
                </a:r>
              </a:p>
              <a:p>
                <a:r>
                  <a:rPr lang="en-US" sz="2400" dirty="0"/>
                  <a:t>GERDA is operating in </a:t>
                </a:r>
                <a:r>
                  <a:rPr lang="en-US" sz="2400" b="1" dirty="0"/>
                  <a:t>background-free </a:t>
                </a:r>
                <a:r>
                  <a:rPr lang="en-US" sz="2400" dirty="0"/>
                  <a:t>regime (linear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sz="2400" dirty="0"/>
                  <a:t> sensitivity)</a:t>
                </a:r>
              </a:p>
              <a:p>
                <a:r>
                  <a:rPr lang="en-US" sz="2400" b="1" dirty="0"/>
                  <a:t>100 kg</a:t>
                </a:r>
                <a:r>
                  <a:rPr lang="it-IT" altLang="en-US" sz="2400" b="1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</a:t>
                </a:r>
                <a:r>
                  <a:rPr lang="en-US" sz="2400" b="1" dirty="0"/>
                  <a:t>yr of exposure </a:t>
                </a:r>
                <a:r>
                  <a:rPr lang="en-US" sz="2400" dirty="0"/>
                  <a:t>is planned to be reached by the end of 2019</a:t>
                </a:r>
              </a:p>
              <a:p>
                <a:r>
                  <a:rPr lang="it-IT" alt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1.3</a:t>
                </a:r>
                <a:r>
                  <a:rPr lang="it-IT" altLang="en-US" sz="2400" b="1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10</a:t>
                </a:r>
                <a:r>
                  <a:rPr lang="it-IT" altLang="en-US" sz="2400" b="1" baseline="30000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26</a:t>
                </a:r>
                <a:r>
                  <a:rPr lang="it-IT" altLang="en-US" sz="2400" b="1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 yr </a:t>
                </a:r>
                <a:r>
                  <a:rPr lang="it-IT" altLang="en-US" sz="2400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(for</a:t>
                </a:r>
                <a:r>
                  <a:rPr lang="pl-PL" altLang="en-US" sz="2400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 the</a:t>
                </a:r>
                <a:r>
                  <a:rPr lang="it-IT" altLang="en-US" sz="2400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 </a:t>
                </a:r>
                <a:r>
                  <a:rPr lang="it-IT" altLang="en-US" sz="2400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limit</a:t>
                </a:r>
                <a:r>
                  <a:rPr lang="it-IT" altLang="en-US" sz="2400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) or</a:t>
                </a:r>
                <a:r>
                  <a:rPr lang="it-IT" altLang="en-US" sz="2400" b="1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  810</a:t>
                </a:r>
                <a:r>
                  <a:rPr lang="it-IT" altLang="en-US" sz="2400" b="1" baseline="30000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25</a:t>
                </a:r>
                <a:r>
                  <a:rPr lang="it-IT" altLang="en-US" sz="2400" b="1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 yr </a:t>
                </a:r>
                <a:r>
                  <a:rPr lang="it-IT" altLang="en-US" sz="2400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(50% for </a:t>
                </a:r>
                <a:r>
                  <a:rPr lang="it-IT" altLang="en-US" sz="2400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3</a:t>
                </a:r>
                <a:r>
                  <a:rPr lang="el-GR" altLang="en-US" sz="2400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σ</a:t>
                </a:r>
                <a:r>
                  <a:rPr lang="it-IT" altLang="en-US" sz="2400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 discovery</a:t>
                </a:r>
                <a:r>
                  <a:rPr lang="it-IT" altLang="en-US" sz="2400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)</a:t>
                </a:r>
                <a:endParaRPr lang="it-IT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9924FC-5F79-4C42-9892-3E46ECFB7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09600"/>
                <a:ext cx="6458552" cy="6248400"/>
              </a:xfrm>
              <a:blipFill>
                <a:blip r:embed="rId2"/>
                <a:stretch>
                  <a:fillRect t="-780" r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D47DF30-1E4F-4228-8A18-B325EF64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GERDA Phase II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F25D0-661D-473A-8752-8B93ADD12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055" y="3847699"/>
            <a:ext cx="5369382" cy="252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E0321-9F3F-4B3E-B216-AEBA044E3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30" y="609600"/>
            <a:ext cx="4960632" cy="3161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D540B2-882A-4B6C-B449-843D3213F2D7}"/>
              </a:ext>
            </a:extLst>
          </p:cNvPr>
          <p:cNvSpPr txBox="1"/>
          <p:nvPr/>
        </p:nvSpPr>
        <p:spPr>
          <a:xfrm>
            <a:off x="7085157" y="6445099"/>
            <a:ext cx="4994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10.5281/zenodo.1287604 Neutrino (2018), </a:t>
            </a:r>
            <a:r>
              <a:rPr lang="en-US" sz="1200" dirty="0"/>
              <a:t>Y. KERMAÏDIC @ La </a:t>
            </a:r>
            <a:r>
              <a:rPr lang="en-US" sz="1200" dirty="0" err="1"/>
              <a:t>Thuile</a:t>
            </a:r>
            <a:r>
              <a:rPr lang="en-US" sz="1200" dirty="0"/>
              <a:t> 2019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875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836" y="4652846"/>
            <a:ext cx="8649903" cy="2084838"/>
          </a:xfrm>
        </p:spPr>
        <p:txBody>
          <a:bodyPr>
            <a:normAutofit/>
          </a:bodyPr>
          <a:lstStyle/>
          <a:p>
            <a:r>
              <a:rPr lang="pl-PL" sz="2400" b="1" dirty="0"/>
              <a:t>Physics goals: </a:t>
            </a:r>
            <a:r>
              <a:rPr lang="pl-PL" sz="2400" dirty="0"/>
              <a:t>investigation of degenerate neutrino mass range</a:t>
            </a:r>
          </a:p>
          <a:p>
            <a:r>
              <a:rPr lang="pl-PL" sz="2400" b="1" dirty="0"/>
              <a:t>Technology: </a:t>
            </a:r>
            <a:r>
              <a:rPr lang="pl-PL" sz="2400" dirty="0"/>
              <a:t>study of background </a:t>
            </a:r>
            <a:r>
              <a:rPr lang="pl-PL" sz="2400" dirty="0" err="1"/>
              <a:t>reduction</a:t>
            </a:r>
            <a:r>
              <a:rPr lang="pl-PL" sz="2400" dirty="0"/>
              <a:t> </a:t>
            </a:r>
            <a:r>
              <a:rPr lang="pl-PL" sz="2400" dirty="0" err="1"/>
              <a:t>techniques</a:t>
            </a:r>
            <a:endParaRPr lang="en-US" sz="2400" dirty="0"/>
          </a:p>
          <a:p>
            <a:r>
              <a:rPr lang="en-US" sz="2400" dirty="0"/>
              <a:t>First phase: LEGEND 200 → exposure of 1 t</a:t>
            </a:r>
            <a:r>
              <a:rPr lang="it-IT" altLang="en-US" sz="2400" b="1" dirty="0"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400" dirty="0"/>
              <a:t>yr</a:t>
            </a:r>
          </a:p>
          <a:p>
            <a:r>
              <a:rPr lang="en-US" sz="2400" dirty="0"/>
              <a:t>Final phase: LEGEND 1T → exposure of 10 t</a:t>
            </a:r>
            <a:r>
              <a:rPr lang="it-IT" altLang="en-US" sz="2400" b="1" dirty="0"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400" dirty="0"/>
              <a:t>yr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LEGEND: b</a:t>
            </a:r>
            <a:r>
              <a:rPr lang="pl-PL" dirty="0" err="1"/>
              <a:t>eyond</a:t>
            </a:r>
            <a:r>
              <a:rPr lang="pl-PL" dirty="0"/>
              <a:t> GERDA </a:t>
            </a:r>
            <a:r>
              <a:rPr lang="pl-PL" dirty="0" err="1"/>
              <a:t>Phase</a:t>
            </a:r>
            <a:r>
              <a:rPr lang="pl-PL" dirty="0"/>
              <a:t> II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559672" y="64928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Astrofizyka Cząstek w Polsce 2017</a:t>
            </a:r>
            <a:endParaRPr lang="pl-P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D226A3-2D20-4629-B3E4-7254C3090E7C}"/>
              </a:ext>
            </a:extLst>
          </p:cNvPr>
          <p:cNvGrpSpPr/>
          <p:nvPr/>
        </p:nvGrpSpPr>
        <p:grpSpPr>
          <a:xfrm>
            <a:off x="1523999" y="645696"/>
            <a:ext cx="9144001" cy="3733800"/>
            <a:chOff x="1533525" y="838201"/>
            <a:chExt cx="9144001" cy="37338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30024" y="1607642"/>
              <a:ext cx="4746976" cy="296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7081" y="1638598"/>
              <a:ext cx="4720445" cy="278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ole tekstowe 7"/>
            <p:cNvSpPr txBox="1"/>
            <p:nvPr/>
          </p:nvSpPr>
          <p:spPr>
            <a:xfrm>
              <a:off x="1533525" y="838201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</a:rPr>
                <a:t>GD + MJD + new groups = LEG</a:t>
              </a:r>
              <a:r>
                <a:rPr lang="pl-PL" sz="2400" b="1" dirty="0">
                  <a:solidFill>
                    <a:srgbClr val="008000"/>
                  </a:solidFill>
                </a:rPr>
                <a:t>e</a:t>
              </a:r>
              <a:r>
                <a:rPr lang="en-US" sz="2400" b="1" dirty="0">
                  <a:solidFill>
                    <a:srgbClr val="008000"/>
                  </a:solidFill>
                </a:rPr>
                <a:t>ND </a:t>
              </a:r>
              <a:r>
                <a:rPr lang="en-US" sz="2000" b="1" dirty="0">
                  <a:solidFill>
                    <a:srgbClr val="008000"/>
                  </a:solidFill>
                </a:rPr>
                <a:t>(Large Enriched Germanium Experiment </a:t>
              </a:r>
            </a:p>
            <a:p>
              <a:r>
                <a:rPr lang="en-US" sz="2000" b="1" dirty="0">
                  <a:solidFill>
                    <a:srgbClr val="008000"/>
                  </a:solidFill>
                </a:rPr>
                <a:t>                                                                        for Neutrinoless Double Beta Decay)</a:t>
              </a:r>
            </a:p>
          </p:txBody>
        </p:sp>
      </p:grp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55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835" y="716371"/>
            <a:ext cx="3600119" cy="193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First phase: </a:t>
            </a:r>
            <a:endParaRPr lang="pl-PL" sz="2000" dirty="0"/>
          </a:p>
          <a:p>
            <a:r>
              <a:rPr lang="en-US" sz="2000" dirty="0"/>
              <a:t>(up to) 200 kg</a:t>
            </a:r>
            <a:endParaRPr lang="pl-PL" sz="2000" dirty="0"/>
          </a:p>
          <a:p>
            <a:r>
              <a:rPr lang="pl-PL" sz="2000" dirty="0"/>
              <a:t>Adaptation </a:t>
            </a:r>
            <a:r>
              <a:rPr lang="en-US" sz="2000" dirty="0"/>
              <a:t>of existing</a:t>
            </a:r>
            <a:r>
              <a:rPr lang="pl-PL" sz="2000" dirty="0"/>
              <a:t> </a:t>
            </a:r>
            <a:r>
              <a:rPr lang="en-US" sz="2000" dirty="0"/>
              <a:t>GERDA infrastructure</a:t>
            </a:r>
            <a:r>
              <a:rPr lang="pl-PL" sz="2000" dirty="0"/>
              <a:t> </a:t>
            </a:r>
            <a:r>
              <a:rPr lang="en-US" sz="2000" dirty="0"/>
              <a:t>at LNGS</a:t>
            </a:r>
            <a:endParaRPr lang="pl-PL" sz="2000" dirty="0"/>
          </a:p>
          <a:p>
            <a:r>
              <a:rPr lang="pl-PL" sz="2000" dirty="0"/>
              <a:t>Background </a:t>
            </a:r>
            <a:r>
              <a:rPr lang="en-US" sz="2000" dirty="0"/>
              <a:t>goal (</a:t>
            </a:r>
            <a:r>
              <a:rPr lang="pl-PL" sz="2000" dirty="0"/>
              <a:t>3-</a:t>
            </a:r>
            <a:r>
              <a:rPr lang="en-US" sz="2000" dirty="0"/>
              <a:t>5</a:t>
            </a:r>
            <a:r>
              <a:rPr lang="pl-PL" sz="2000" dirty="0"/>
              <a:t>x</a:t>
            </a:r>
            <a:r>
              <a:rPr lang="en-US" sz="2000" dirty="0"/>
              <a:t> lower)</a:t>
            </a:r>
            <a:r>
              <a:rPr lang="pl-PL" sz="2000" dirty="0"/>
              <a:t> </a:t>
            </a:r>
          </a:p>
          <a:p>
            <a:pPr lvl="2"/>
            <a:endParaRPr lang="pl-PL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LEGEND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85507" y="2646806"/>
            <a:ext cx="33688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/>
              <a:t>Next </a:t>
            </a:r>
            <a:r>
              <a:rPr lang="en-US" sz="2600" dirty="0"/>
              <a:t>stages: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/>
              <a:t>1000</a:t>
            </a:r>
            <a:r>
              <a:rPr lang="pl-PL" sz="1900" dirty="0"/>
              <a:t> </a:t>
            </a:r>
            <a:r>
              <a:rPr lang="en-US" sz="1900" dirty="0"/>
              <a:t>kg</a:t>
            </a:r>
            <a:r>
              <a:rPr lang="pl-PL" sz="1900" dirty="0"/>
              <a:t> </a:t>
            </a:r>
            <a:r>
              <a:rPr lang="en-US" sz="1900" dirty="0"/>
              <a:t>(staged)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/>
              <a:t>Background reduction: f</a:t>
            </a:r>
            <a:r>
              <a:rPr lang="en-US" sz="1900" dirty="0"/>
              <a:t>actor</a:t>
            </a:r>
            <a:r>
              <a:rPr lang="pl-PL" sz="1900" dirty="0"/>
              <a:t> </a:t>
            </a:r>
            <a:r>
              <a:rPr lang="en-US" sz="1900" dirty="0"/>
              <a:t>3</a:t>
            </a:r>
            <a:r>
              <a:rPr lang="pl-PL" sz="1900" dirty="0"/>
              <a:t>0 </a:t>
            </a:r>
            <a:r>
              <a:rPr lang="en-US" sz="1900" dirty="0"/>
              <a:t>w.r.t</a:t>
            </a:r>
            <a:r>
              <a:rPr lang="pl-PL" sz="1900" dirty="0"/>
              <a:t> </a:t>
            </a:r>
            <a:r>
              <a:rPr lang="en-US" sz="1900" dirty="0"/>
              <a:t>GERDA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/>
              <a:t>Location: TBD</a:t>
            </a:r>
            <a:endParaRPr lang="en-US" sz="19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96BAA2-2F79-4092-B639-F57E908D53CE}"/>
              </a:ext>
            </a:extLst>
          </p:cNvPr>
          <p:cNvGrpSpPr/>
          <p:nvPr/>
        </p:nvGrpSpPr>
        <p:grpSpPr>
          <a:xfrm>
            <a:off x="9354351" y="632733"/>
            <a:ext cx="2192421" cy="5661418"/>
            <a:chOff x="9354351" y="632733"/>
            <a:chExt cx="2192421" cy="566141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351" y="632733"/>
              <a:ext cx="2126449" cy="4669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650967" y="5370821"/>
              <a:ext cx="18958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LEGEND 1000:</a:t>
              </a:r>
            </a:p>
            <a:p>
              <a:r>
                <a:rPr lang="pl-PL" dirty="0"/>
                <a:t>Baseline design of the cryostat</a:t>
              </a: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E17F9E-3AD1-4FFC-A94B-6D40620204D4}"/>
              </a:ext>
            </a:extLst>
          </p:cNvPr>
          <p:cNvGrpSpPr/>
          <p:nvPr/>
        </p:nvGrpSpPr>
        <p:grpSpPr>
          <a:xfrm>
            <a:off x="1029811" y="2967443"/>
            <a:ext cx="2762250" cy="3506055"/>
            <a:chOff x="1939871" y="3334828"/>
            <a:chExt cx="2762250" cy="350605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871" y="3334828"/>
              <a:ext cx="2762250" cy="3105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471551"/>
              <a:ext cx="1895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GERDA cryostat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2498" y="604279"/>
            <a:ext cx="3429000" cy="184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11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AA47-74AF-A743-9762-6C7BD55C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- schedule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3828CF-9F31-F44B-9C3A-31FF65B3F8F2}"/>
              </a:ext>
            </a:extLst>
          </p:cNvPr>
          <p:cNvCxnSpPr>
            <a:cxnSpLocks/>
          </p:cNvCxnSpPr>
          <p:nvPr/>
        </p:nvCxnSpPr>
        <p:spPr>
          <a:xfrm flipV="1">
            <a:off x="433953" y="1232116"/>
            <a:ext cx="11209407" cy="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0FDE59-17A2-8045-9144-E7BF1EDEB33F}"/>
              </a:ext>
            </a:extLst>
          </p:cNvPr>
          <p:cNvCxnSpPr/>
          <p:nvPr/>
        </p:nvCxnSpPr>
        <p:spPr>
          <a:xfrm>
            <a:off x="548640" y="1005840"/>
            <a:ext cx="0" cy="2508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386E7D-B6B4-EC49-B30F-DB5FA4CEB53A}"/>
              </a:ext>
            </a:extLst>
          </p:cNvPr>
          <p:cNvCxnSpPr/>
          <p:nvPr/>
        </p:nvCxnSpPr>
        <p:spPr>
          <a:xfrm>
            <a:off x="2377440" y="1005840"/>
            <a:ext cx="0" cy="2508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71F7D-691B-C94B-AEA1-5F8428E9A736}"/>
              </a:ext>
            </a:extLst>
          </p:cNvPr>
          <p:cNvCxnSpPr/>
          <p:nvPr/>
        </p:nvCxnSpPr>
        <p:spPr>
          <a:xfrm>
            <a:off x="4206240" y="1005840"/>
            <a:ext cx="0" cy="2508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65FB25-D742-AF49-87C6-84FDC48B6080}"/>
              </a:ext>
            </a:extLst>
          </p:cNvPr>
          <p:cNvCxnSpPr/>
          <p:nvPr/>
        </p:nvCxnSpPr>
        <p:spPr>
          <a:xfrm>
            <a:off x="6035040" y="1005840"/>
            <a:ext cx="0" cy="2508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8FA964-9F46-C54F-902B-5EA4876B4AAA}"/>
              </a:ext>
            </a:extLst>
          </p:cNvPr>
          <p:cNvCxnSpPr/>
          <p:nvPr/>
        </p:nvCxnSpPr>
        <p:spPr>
          <a:xfrm>
            <a:off x="7863840" y="1005840"/>
            <a:ext cx="0" cy="2508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DFA9F7-7194-7646-9BD5-4B2D8E0006C4}"/>
              </a:ext>
            </a:extLst>
          </p:cNvPr>
          <p:cNvCxnSpPr/>
          <p:nvPr/>
        </p:nvCxnSpPr>
        <p:spPr>
          <a:xfrm>
            <a:off x="9692640" y="1005840"/>
            <a:ext cx="0" cy="2508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5B9D22-E00E-824C-A8B1-900F8AD7EF26}"/>
              </a:ext>
            </a:extLst>
          </p:cNvPr>
          <p:cNvSpPr txBox="1"/>
          <p:nvPr/>
        </p:nvSpPr>
        <p:spPr>
          <a:xfrm>
            <a:off x="548640" y="91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B4E9A5-AEEE-CA45-B432-DF73B8BFD51C}"/>
              </a:ext>
            </a:extLst>
          </p:cNvPr>
          <p:cNvSpPr txBox="1"/>
          <p:nvPr/>
        </p:nvSpPr>
        <p:spPr>
          <a:xfrm>
            <a:off x="2401716" y="9224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452C1-CF97-A448-8058-6F77394CFDB8}"/>
              </a:ext>
            </a:extLst>
          </p:cNvPr>
          <p:cNvSpPr txBox="1"/>
          <p:nvPr/>
        </p:nvSpPr>
        <p:spPr>
          <a:xfrm>
            <a:off x="4222424" y="91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62BD41-7263-C949-86FA-E5A39B3F80EF}"/>
              </a:ext>
            </a:extLst>
          </p:cNvPr>
          <p:cNvSpPr txBox="1"/>
          <p:nvPr/>
        </p:nvSpPr>
        <p:spPr>
          <a:xfrm>
            <a:off x="6035040" y="91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B47BD3-E2F3-344D-B2B0-2C8FCCEC70DE}"/>
              </a:ext>
            </a:extLst>
          </p:cNvPr>
          <p:cNvSpPr txBox="1"/>
          <p:nvPr/>
        </p:nvSpPr>
        <p:spPr>
          <a:xfrm>
            <a:off x="7863840" y="91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637FB0-055B-6A47-B85D-40A2EBF8E7C7}"/>
              </a:ext>
            </a:extLst>
          </p:cNvPr>
          <p:cNvSpPr txBox="1"/>
          <p:nvPr/>
        </p:nvSpPr>
        <p:spPr>
          <a:xfrm>
            <a:off x="9692640" y="91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2023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AD316C-4850-8B48-A930-F6137E1FC57F}"/>
              </a:ext>
            </a:extLst>
          </p:cNvPr>
          <p:cNvCxnSpPr/>
          <p:nvPr/>
        </p:nvCxnSpPr>
        <p:spPr>
          <a:xfrm>
            <a:off x="11521440" y="1005840"/>
            <a:ext cx="0" cy="2508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F5829D4-D49A-2A47-B54B-701FF0A83DFB}"/>
              </a:ext>
            </a:extLst>
          </p:cNvPr>
          <p:cNvSpPr/>
          <p:nvPr/>
        </p:nvSpPr>
        <p:spPr>
          <a:xfrm>
            <a:off x="548640" y="2407652"/>
            <a:ext cx="4531360" cy="38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LEGEND-200 Purchase Isotope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8F2862-3EE0-FB43-8741-2CA6046C995F}"/>
              </a:ext>
            </a:extLst>
          </p:cNvPr>
          <p:cNvSpPr/>
          <p:nvPr/>
        </p:nvSpPr>
        <p:spPr>
          <a:xfrm>
            <a:off x="2377439" y="2908249"/>
            <a:ext cx="4136639" cy="339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Fabricate Detectors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601D35-78EF-2B42-A542-815C89992B7C}"/>
              </a:ext>
            </a:extLst>
          </p:cNvPr>
          <p:cNvSpPr/>
          <p:nvPr/>
        </p:nvSpPr>
        <p:spPr>
          <a:xfrm>
            <a:off x="3177870" y="3362334"/>
            <a:ext cx="2468752" cy="503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Develop/Install New Lock, Experimental Apparatus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7CF700-25BE-724D-9044-E01BD1F13427}"/>
              </a:ext>
            </a:extLst>
          </p:cNvPr>
          <p:cNvSpPr/>
          <p:nvPr/>
        </p:nvSpPr>
        <p:spPr>
          <a:xfrm>
            <a:off x="5610197" y="3910876"/>
            <a:ext cx="2155172" cy="40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Integration/Commissioning</a:t>
            </a:r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900B0D39-0886-A348-9AC5-B9DE628E8693}"/>
              </a:ext>
            </a:extLst>
          </p:cNvPr>
          <p:cNvSpPr/>
          <p:nvPr/>
        </p:nvSpPr>
        <p:spPr>
          <a:xfrm>
            <a:off x="7075814" y="4436049"/>
            <a:ext cx="4641451" cy="3398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LEGEND-200 Data Runs, Goal: 1 t yr (~5-7 years)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6602FC-11F2-3541-9091-6C07D138D2C6}"/>
              </a:ext>
            </a:extLst>
          </p:cNvPr>
          <p:cNvSpPr/>
          <p:nvPr/>
        </p:nvSpPr>
        <p:spPr>
          <a:xfrm>
            <a:off x="145661" y="1482796"/>
            <a:ext cx="4060571" cy="3398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rgbClr val="FF0000"/>
              </a:gs>
              <a:gs pos="99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GERDA (100 kg yr)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81CFF8-5F6C-634A-8E09-7A7ED2610B79}"/>
              </a:ext>
            </a:extLst>
          </p:cNvPr>
          <p:cNvSpPr/>
          <p:nvPr/>
        </p:nvSpPr>
        <p:spPr>
          <a:xfrm>
            <a:off x="145661" y="1898249"/>
            <a:ext cx="4060573" cy="3398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rgbClr val="C00000"/>
              </a:gs>
              <a:gs pos="99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/>
              <a:t>Majorana</a:t>
            </a:r>
            <a:r>
              <a:rPr lang="en-US" dirty="0"/>
              <a:t> (75 kg yr)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868BF-0420-F648-826F-84CD90A601EF}"/>
              </a:ext>
            </a:extLst>
          </p:cNvPr>
          <p:cNvSpPr txBox="1"/>
          <p:nvPr/>
        </p:nvSpPr>
        <p:spPr>
          <a:xfrm>
            <a:off x="7975985" y="5884550"/>
            <a:ext cx="393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Earliest LEGEND-1000 Data Start 2025/6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7E6A0E-F653-654D-80EB-D622CDA3E065}"/>
              </a:ext>
            </a:extLst>
          </p:cNvPr>
          <p:cNvSpPr/>
          <p:nvPr/>
        </p:nvSpPr>
        <p:spPr>
          <a:xfrm>
            <a:off x="2408053" y="4829044"/>
            <a:ext cx="3633323" cy="339865"/>
          </a:xfrm>
          <a:prstGeom prst="rect">
            <a:avLst/>
          </a:prstGeom>
          <a:gradFill>
            <a:gsLst>
              <a:gs pos="0">
                <a:schemeClr val="bg1"/>
              </a:gs>
              <a:gs pos="32000">
                <a:srgbClr val="00B050"/>
              </a:gs>
              <a:gs pos="99000">
                <a:schemeClr val="bg1"/>
              </a:gs>
              <a:gs pos="71000">
                <a:srgbClr val="00B050"/>
              </a:gs>
            </a:gsLst>
            <a:lin ang="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Ton-Scale Down-Select Process</a:t>
            </a: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9A3D1BD8-08A6-C64D-92AD-489AC1A67DF7}"/>
              </a:ext>
            </a:extLst>
          </p:cNvPr>
          <p:cNvSpPr/>
          <p:nvPr/>
        </p:nvSpPr>
        <p:spPr>
          <a:xfrm>
            <a:off x="6035039" y="5323627"/>
            <a:ext cx="5783108" cy="339865"/>
          </a:xfrm>
          <a:prstGeom prst="homePlate">
            <a:avLst/>
          </a:prstGeom>
          <a:gradFill>
            <a:gsLst>
              <a:gs pos="0">
                <a:schemeClr val="bg1"/>
              </a:gs>
              <a:gs pos="32000">
                <a:srgbClr val="00B050"/>
              </a:gs>
              <a:gs pos="99000">
                <a:schemeClr val="bg1"/>
              </a:gs>
              <a:gs pos="71000">
                <a:srgbClr val="00B050"/>
              </a:gs>
            </a:gsLst>
            <a:lin ang="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LEGEND-1000 Design/Build, ~6yrs, 2021-2027</a:t>
            </a:r>
          </a:p>
        </p:txBody>
      </p:sp>
    </p:spTree>
    <p:extLst>
      <p:ext uri="{BB962C8B-B14F-4D97-AF65-F5344CB8AC3E}">
        <p14:creationId xmlns:p14="http://schemas.microsoft.com/office/powerpoint/2010/main" val="124316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3825" y="632300"/>
            <a:ext cx="5410200" cy="4825525"/>
          </a:xfrm>
        </p:spPr>
        <p:txBody>
          <a:bodyPr>
            <a:normAutofit/>
          </a:bodyPr>
          <a:lstStyle/>
          <a:p>
            <a:r>
              <a:rPr lang="pl-PL" sz="2000" dirty="0"/>
              <a:t>IF UJ: </a:t>
            </a:r>
            <a:r>
              <a:rPr lang="pl-PL" sz="2000" dirty="0" err="1"/>
              <a:t>member</a:t>
            </a:r>
            <a:r>
              <a:rPr lang="pl-PL" sz="2000" dirty="0"/>
              <a:t> of the GERDA </a:t>
            </a:r>
            <a:r>
              <a:rPr lang="pl-PL" sz="2000" dirty="0" err="1"/>
              <a:t>collaboration</a:t>
            </a:r>
            <a:r>
              <a:rPr lang="pl-PL" sz="2000" dirty="0"/>
              <a:t> </a:t>
            </a:r>
            <a:r>
              <a:rPr lang="pl-PL" sz="2000" dirty="0" err="1"/>
              <a:t>since</a:t>
            </a:r>
            <a:r>
              <a:rPr lang="pl-PL" sz="2000" dirty="0"/>
              <a:t> </a:t>
            </a:r>
            <a:r>
              <a:rPr lang="pl-PL" sz="2000" dirty="0" err="1"/>
              <a:t>its</a:t>
            </a:r>
            <a:r>
              <a:rPr lang="pl-PL" sz="2000" dirty="0"/>
              <a:t> </a:t>
            </a:r>
            <a:r>
              <a:rPr lang="pl-PL" sz="2000" dirty="0" err="1"/>
              <a:t>formation</a:t>
            </a:r>
            <a:endParaRPr lang="pl-PL" sz="2000" dirty="0"/>
          </a:p>
          <a:p>
            <a:r>
              <a:rPr lang="pl-PL" sz="2000" dirty="0" err="1"/>
              <a:t>Contribution</a:t>
            </a:r>
            <a:r>
              <a:rPr lang="pl-PL" sz="2000" dirty="0"/>
              <a:t> to </a:t>
            </a:r>
            <a:r>
              <a:rPr lang="pl-PL" sz="2000" b="1" dirty="0" err="1"/>
              <a:t>low</a:t>
            </a:r>
            <a:r>
              <a:rPr lang="pl-PL" sz="2000" b="1" dirty="0"/>
              <a:t> </a:t>
            </a:r>
            <a:r>
              <a:rPr lang="pl-PL" sz="2000" b="1" dirty="0" err="1"/>
              <a:t>background</a:t>
            </a:r>
            <a:r>
              <a:rPr lang="pl-PL" sz="2000" b="1" dirty="0"/>
              <a:t> </a:t>
            </a:r>
            <a:r>
              <a:rPr lang="pl-PL" sz="2000" b="1" dirty="0" err="1"/>
              <a:t>techniques</a:t>
            </a:r>
            <a:r>
              <a:rPr lang="pl-PL" sz="2000" dirty="0"/>
              <a:t>, </a:t>
            </a:r>
            <a:r>
              <a:rPr lang="pl-PL" sz="2000" b="1" dirty="0" err="1"/>
              <a:t>electronics</a:t>
            </a:r>
            <a:r>
              <a:rPr lang="pl-PL" sz="2000" dirty="0"/>
              <a:t> and </a:t>
            </a:r>
            <a:r>
              <a:rPr lang="pl-PL" sz="2000" b="1" dirty="0"/>
              <a:t>data </a:t>
            </a:r>
            <a:r>
              <a:rPr lang="pl-PL" sz="2000" b="1" dirty="0" err="1"/>
              <a:t>analysis</a:t>
            </a:r>
            <a:r>
              <a:rPr lang="pl-PL" sz="2000" dirty="0"/>
              <a:t>:</a:t>
            </a:r>
          </a:p>
          <a:p>
            <a:pPr lvl="1"/>
            <a:r>
              <a:rPr lang="pl-PL" sz="1800" b="1" dirty="0"/>
              <a:t>Removal of radon daughters </a:t>
            </a:r>
            <a:r>
              <a:rPr lang="pl-PL" sz="1800" dirty="0"/>
              <a:t>from metals</a:t>
            </a:r>
          </a:p>
          <a:p>
            <a:pPr lvl="1"/>
            <a:r>
              <a:rPr lang="pl-PL" sz="1800" dirty="0" err="1"/>
              <a:t>Investigation</a:t>
            </a:r>
            <a:r>
              <a:rPr lang="pl-PL" sz="1800" dirty="0"/>
              <a:t> of </a:t>
            </a:r>
            <a:r>
              <a:rPr lang="pl-PL" sz="1800" b="1" dirty="0"/>
              <a:t>radon </a:t>
            </a:r>
            <a:r>
              <a:rPr lang="pl-PL" sz="1800" b="1" dirty="0" err="1"/>
              <a:t>daughters</a:t>
            </a:r>
            <a:r>
              <a:rPr lang="pl-PL" sz="1800" b="1" dirty="0"/>
              <a:t> </a:t>
            </a:r>
            <a:r>
              <a:rPr lang="pl-PL" sz="1800" dirty="0"/>
              <a:t>in </a:t>
            </a:r>
            <a:r>
              <a:rPr lang="pl-PL" sz="1800" dirty="0" err="1"/>
              <a:t>cr</a:t>
            </a:r>
            <a:r>
              <a:rPr lang="en-US" sz="1800" dirty="0"/>
              <a:t>y</a:t>
            </a:r>
            <a:r>
              <a:rPr lang="pl-PL" sz="1800" dirty="0" err="1"/>
              <a:t>ogenic</a:t>
            </a:r>
            <a:r>
              <a:rPr lang="pl-PL" sz="1800" dirty="0"/>
              <a:t> </a:t>
            </a:r>
            <a:r>
              <a:rPr lang="pl-PL" sz="1800" dirty="0" err="1"/>
              <a:t>liquids</a:t>
            </a:r>
            <a:endParaRPr lang="pl-PL" sz="1800" dirty="0"/>
          </a:p>
          <a:p>
            <a:pPr lvl="1"/>
            <a:r>
              <a:rPr lang="pl-PL" sz="1800" b="1" dirty="0" err="1"/>
              <a:t>LArGe</a:t>
            </a:r>
            <a:r>
              <a:rPr lang="pl-PL" sz="1800" dirty="0"/>
              <a:t> – </a:t>
            </a:r>
            <a:r>
              <a:rPr lang="pl-PL" sz="1800" b="1" dirty="0" err="1"/>
              <a:t>liquid</a:t>
            </a:r>
            <a:r>
              <a:rPr lang="pl-PL" sz="1800" b="1" dirty="0"/>
              <a:t> argon veto </a:t>
            </a:r>
            <a:r>
              <a:rPr lang="pl-PL" sz="1800" dirty="0"/>
              <a:t>test </a:t>
            </a:r>
            <a:r>
              <a:rPr lang="pl-PL" sz="1800" dirty="0" err="1"/>
              <a:t>facility</a:t>
            </a:r>
            <a:r>
              <a:rPr lang="pl-PL" sz="1800" dirty="0"/>
              <a:t> </a:t>
            </a:r>
          </a:p>
          <a:p>
            <a:pPr lvl="1"/>
            <a:r>
              <a:rPr lang="pl-PL" sz="1800" b="1" dirty="0" err="1"/>
              <a:t>Pulse</a:t>
            </a:r>
            <a:r>
              <a:rPr lang="pl-PL" sz="1800" b="1" dirty="0"/>
              <a:t> </a:t>
            </a:r>
            <a:r>
              <a:rPr lang="pl-PL" sz="1800" b="1" dirty="0" err="1"/>
              <a:t>Shape</a:t>
            </a:r>
            <a:r>
              <a:rPr lang="pl-PL" sz="1800" b="1" dirty="0"/>
              <a:t> </a:t>
            </a:r>
            <a:r>
              <a:rPr lang="pl-PL" sz="1800" b="1" dirty="0" err="1"/>
              <a:t>Discrimination</a:t>
            </a:r>
            <a:r>
              <a:rPr lang="pl-PL" sz="1800" b="1" dirty="0"/>
              <a:t> </a:t>
            </a:r>
            <a:r>
              <a:rPr lang="pl-PL" sz="1800" dirty="0"/>
              <a:t>in </a:t>
            </a:r>
            <a:r>
              <a:rPr lang="pl-PL" sz="1800" dirty="0" err="1"/>
              <a:t>semicoaxial</a:t>
            </a:r>
            <a:r>
              <a:rPr lang="pl-PL" sz="1800" dirty="0"/>
              <a:t> </a:t>
            </a:r>
            <a:r>
              <a:rPr lang="pl-PL" sz="1800" dirty="0" err="1"/>
              <a:t>detectors</a:t>
            </a:r>
            <a:r>
              <a:rPr lang="pl-PL" sz="1800" dirty="0"/>
              <a:t> </a:t>
            </a:r>
            <a:r>
              <a:rPr lang="pl-PL" sz="1800" dirty="0" err="1"/>
              <a:t>using</a:t>
            </a:r>
            <a:r>
              <a:rPr lang="pl-PL" sz="1800" dirty="0"/>
              <a:t> </a:t>
            </a:r>
            <a:r>
              <a:rPr lang="pl-PL" sz="1800" dirty="0" err="1"/>
              <a:t>Projective</a:t>
            </a:r>
            <a:r>
              <a:rPr lang="pl-PL" sz="1800" dirty="0"/>
              <a:t> </a:t>
            </a:r>
            <a:r>
              <a:rPr lang="pl-PL" sz="1800" dirty="0" err="1"/>
              <a:t>Likelihood</a:t>
            </a:r>
            <a:r>
              <a:rPr lang="pl-PL" sz="1800" dirty="0"/>
              <a:t> </a:t>
            </a:r>
            <a:r>
              <a:rPr lang="pl-PL" sz="1800" dirty="0" err="1"/>
              <a:t>method</a:t>
            </a:r>
            <a:endParaRPr lang="pl-PL" sz="1800" dirty="0"/>
          </a:p>
          <a:p>
            <a:pPr lvl="1"/>
            <a:r>
              <a:rPr lang="pl-PL" sz="1800" b="1" dirty="0"/>
              <a:t>PMT </a:t>
            </a:r>
            <a:r>
              <a:rPr lang="pl-PL" sz="1800" b="1" dirty="0" err="1"/>
              <a:t>scaler</a:t>
            </a:r>
            <a:r>
              <a:rPr lang="pl-PL" sz="1800" b="1" dirty="0"/>
              <a:t> </a:t>
            </a:r>
            <a:r>
              <a:rPr lang="pl-PL" sz="1800" dirty="0" err="1"/>
              <a:t>used</a:t>
            </a:r>
            <a:r>
              <a:rPr lang="pl-PL" sz="1800" dirty="0"/>
              <a:t> for </a:t>
            </a:r>
            <a:r>
              <a:rPr lang="pl-PL" sz="1800" b="1" dirty="0" err="1"/>
              <a:t>LAr</a:t>
            </a:r>
            <a:r>
              <a:rPr lang="pl-PL" sz="1800" b="1" dirty="0"/>
              <a:t> veto </a:t>
            </a:r>
            <a:r>
              <a:rPr lang="pl-PL" sz="1800" dirty="0"/>
              <a:t>in </a:t>
            </a:r>
            <a:r>
              <a:rPr lang="pl-PL" sz="1800" dirty="0" err="1"/>
              <a:t>Phase</a:t>
            </a:r>
            <a:r>
              <a:rPr lang="pl-PL" sz="1800" dirty="0"/>
              <a:t> II</a:t>
            </a:r>
            <a:endParaRPr lang="en-US" sz="1800" dirty="0"/>
          </a:p>
          <a:p>
            <a:pPr lvl="1"/>
            <a:r>
              <a:rPr lang="en-US" sz="1800" dirty="0"/>
              <a:t>research on </a:t>
            </a:r>
            <a:r>
              <a:rPr lang="en-US" sz="1800" b="1" dirty="0"/>
              <a:t>HPGe detectors technology</a:t>
            </a:r>
            <a:endParaRPr lang="pl-PL" sz="18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GERDA: </a:t>
            </a:r>
            <a:r>
              <a:rPr lang="en-US" dirty="0"/>
              <a:t>Polish</a:t>
            </a:r>
            <a:r>
              <a:rPr lang="pl-PL" dirty="0"/>
              <a:t> </a:t>
            </a:r>
            <a:r>
              <a:rPr lang="pl-PL" dirty="0" err="1"/>
              <a:t>contribution</a:t>
            </a:r>
            <a:r>
              <a:rPr lang="en-US" dirty="0"/>
              <a:t> and acknowledgments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59672" y="64928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Astrofizyka Cząstek w Polsce 2017</a:t>
            </a:r>
            <a:endParaRPr lang="pl-PL" dirty="0"/>
          </a:p>
        </p:txBody>
      </p:sp>
      <p:pic>
        <p:nvPicPr>
          <p:cNvPr id="8" name="Picture 2" descr="https://www.ncn.gov.pl/sites/default/files/obrazki/logo/logo-poziom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194" y="4969738"/>
            <a:ext cx="4038600" cy="3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zawartości 1"/>
          <p:cNvSpPr txBox="1">
            <a:spLocks/>
          </p:cNvSpPr>
          <p:nvPr/>
        </p:nvSpPr>
        <p:spPr bwMode="auto">
          <a:xfrm>
            <a:off x="6096000" y="632301"/>
            <a:ext cx="5000625" cy="39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Cracow’s group involvement in GERDA </a:t>
            </a:r>
            <a:r>
              <a:rPr lang="pl-PL" sz="2000" dirty="0" err="1"/>
              <a:t>supported</a:t>
            </a:r>
            <a:r>
              <a:rPr lang="pl-PL" sz="2000" dirty="0"/>
              <a:t> by </a:t>
            </a:r>
            <a:r>
              <a:rPr lang="pl-PL" sz="2000" b="1" dirty="0" err="1"/>
              <a:t>National</a:t>
            </a:r>
            <a:r>
              <a:rPr lang="pl-PL" sz="2000" b="1" dirty="0"/>
              <a:t> Science Centre</a:t>
            </a:r>
            <a:r>
              <a:rPr lang="pl-PL" sz="2000" dirty="0"/>
              <a:t> and </a:t>
            </a:r>
            <a:r>
              <a:rPr lang="pl-PL" sz="2000" b="1" dirty="0"/>
              <a:t>Foundation for Polish Science </a:t>
            </a:r>
            <a:r>
              <a:rPr lang="pl-PL" sz="2000" dirty="0" err="1"/>
              <a:t>grants</a:t>
            </a:r>
            <a:r>
              <a:rPr lang="en-US" sz="2000" dirty="0"/>
              <a:t> </a:t>
            </a:r>
            <a:r>
              <a:rPr lang="en-US" sz="1400" dirty="0"/>
              <a:t>(UMO-2012/05/E/ST2/02333, UMO-2016/21/B/ST2/01094, TEAM/2016-2/2017)</a:t>
            </a:r>
            <a:endParaRPr lang="pl-PL" sz="1400" dirty="0"/>
          </a:p>
          <a:p>
            <a:r>
              <a:rPr lang="pl-PL" sz="2000" b="1" dirty="0"/>
              <a:t>The most important papers:</a:t>
            </a:r>
          </a:p>
          <a:p>
            <a:pPr lvl="1"/>
            <a:r>
              <a:rPr lang="en-US" sz="1400" dirty="0"/>
              <a:t>The GERDA experiment for the search of 0νββ decay in </a:t>
            </a:r>
            <a:r>
              <a:rPr lang="en-US" sz="1400" baseline="30000" dirty="0"/>
              <a:t>76</a:t>
            </a:r>
            <a:r>
              <a:rPr lang="en-US" sz="1400" dirty="0"/>
              <a:t>Ge</a:t>
            </a:r>
            <a:r>
              <a:rPr lang="pl-PL" sz="1400" dirty="0"/>
              <a:t>,</a:t>
            </a:r>
            <a:r>
              <a:rPr lang="en-US" sz="1400" dirty="0"/>
              <a:t> </a:t>
            </a:r>
            <a:r>
              <a:rPr lang="en-US" sz="1400" b="1" i="1" dirty="0"/>
              <a:t>The European Physical Journal C</a:t>
            </a:r>
            <a:r>
              <a:rPr lang="pl-PL" sz="1400" b="1" dirty="0"/>
              <a:t>, </a:t>
            </a:r>
            <a:r>
              <a:rPr lang="en-US" sz="1400" dirty="0"/>
              <a:t>2013</a:t>
            </a:r>
            <a:endParaRPr lang="pl-PL" sz="1400" dirty="0"/>
          </a:p>
          <a:p>
            <a:pPr lvl="1"/>
            <a:r>
              <a:rPr lang="en-US" sz="1400" dirty="0"/>
              <a:t>Results on Neutrinoless Double-β Decay of </a:t>
            </a:r>
            <a:r>
              <a:rPr lang="en-US" sz="1400" baseline="30000" dirty="0"/>
              <a:t>76</a:t>
            </a:r>
            <a:r>
              <a:rPr lang="en-US" sz="1400" dirty="0"/>
              <a:t>Ge from Phase I of the GERDA Experiment</a:t>
            </a:r>
            <a:r>
              <a:rPr lang="pl-PL" sz="1400" i="1" dirty="0"/>
              <a:t>, </a:t>
            </a:r>
            <a:r>
              <a:rPr lang="en-US" sz="1400" b="1" i="1" dirty="0"/>
              <a:t>Phys. Rev. </a:t>
            </a:r>
            <a:r>
              <a:rPr lang="en-US" sz="1400" b="1" i="1" dirty="0" err="1"/>
              <a:t>Lett</a:t>
            </a:r>
            <a:r>
              <a:rPr lang="en-US" sz="1400" dirty="0"/>
              <a:t>. </a:t>
            </a:r>
            <a:r>
              <a:rPr lang="en-US" sz="1400" b="1" dirty="0"/>
              <a:t>111</a:t>
            </a:r>
            <a:r>
              <a:rPr lang="en-US" sz="1400" dirty="0"/>
              <a:t>, 2013</a:t>
            </a:r>
            <a:endParaRPr lang="pl-PL" sz="1400" dirty="0"/>
          </a:p>
          <a:p>
            <a:pPr lvl="1"/>
            <a:r>
              <a:rPr lang="en-US" sz="1400" dirty="0"/>
              <a:t>Background-free search for </a:t>
            </a:r>
            <a:r>
              <a:rPr lang="en-US" sz="1400" dirty="0" err="1"/>
              <a:t>neutrinoless</a:t>
            </a:r>
            <a:r>
              <a:rPr lang="en-US" sz="1400" dirty="0"/>
              <a:t> double-β decay of </a:t>
            </a:r>
            <a:r>
              <a:rPr lang="en-US" sz="1400" baseline="30000" dirty="0"/>
              <a:t>76</a:t>
            </a:r>
            <a:r>
              <a:rPr lang="en-US" sz="1400" dirty="0"/>
              <a:t>Ge with GERDA</a:t>
            </a:r>
            <a:r>
              <a:rPr lang="pl-PL" sz="1400" dirty="0"/>
              <a:t>,</a:t>
            </a:r>
            <a:r>
              <a:rPr lang="en-US" sz="1400" dirty="0"/>
              <a:t> </a:t>
            </a:r>
            <a:r>
              <a:rPr lang="en-US" sz="1400" b="1" i="1" dirty="0"/>
              <a:t>Nature</a:t>
            </a:r>
            <a:r>
              <a:rPr lang="pl-PL" sz="1400" dirty="0"/>
              <a:t>, </a:t>
            </a:r>
            <a:r>
              <a:rPr lang="en-US" sz="1400" dirty="0"/>
              <a:t>2017</a:t>
            </a:r>
          </a:p>
        </p:txBody>
      </p:sp>
      <p:pic>
        <p:nvPicPr>
          <p:cNvPr id="1029" name="Picture 5" descr="C:\Users\Krzysztof\Desktop\FNP-logo-en\FNPlogoCOLOUR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3617" y="5751328"/>
            <a:ext cx="3211351" cy="7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F914D7-283E-42B7-A787-B6986AAFBB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/>
                  <a:t>GERDA</a:t>
                </a:r>
                <a:r>
                  <a:rPr lang="en-US" sz="2400" dirty="0"/>
                  <a:t>– searching for </a:t>
                </a:r>
                <a:r>
                  <a:rPr lang="en-US" sz="2400" b="1" dirty="0"/>
                  <a:t>0</a:t>
                </a:r>
                <a:r>
                  <a:rPr lang="el-GR" sz="2400" b="1" dirty="0"/>
                  <a:t>νββ</a:t>
                </a:r>
                <a:r>
                  <a:rPr lang="en-US" sz="2400" b="1" dirty="0"/>
                  <a:t> in </a:t>
                </a:r>
                <a:r>
                  <a:rPr lang="en-US" sz="2400" b="1" baseline="30000" dirty="0"/>
                  <a:t>76</a:t>
                </a:r>
                <a:r>
                  <a:rPr lang="en-US" sz="2400" b="1" dirty="0"/>
                  <a:t>Ge </a:t>
                </a:r>
                <a:r>
                  <a:rPr lang="en-US" sz="2400" dirty="0"/>
                  <a:t>(best </a:t>
                </a:r>
                <a:r>
                  <a:rPr lang="en-US" sz="2400" dirty="0" err="1"/>
                  <a:t>en</a:t>
                </a:r>
                <a:r>
                  <a:rPr lang="en-US" sz="2400" dirty="0"/>
                  <a:t>. resolution, high radiopurity)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Lowest background level achieved in the field of 0</a:t>
                </a:r>
                <a:r>
                  <a:rPr lang="el-GR" sz="2400" dirty="0"/>
                  <a:t>νββ</a:t>
                </a:r>
                <a:r>
                  <a:rPr lang="en-US" sz="2400" dirty="0"/>
                  <a:t> experiments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𝐜𝐭𝐬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𝐤𝐞𝐕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𝐲𝐫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Operating in the background-free regime ( </a:t>
                </a:r>
                <a:r>
                  <a:rPr lang="en-US" sz="2400" b="1" dirty="0"/>
                  <a:t>&lt; 1 </a:t>
                </a:r>
                <a:r>
                  <a:rPr lang="en-US" sz="2400" b="1" dirty="0" err="1"/>
                  <a:t>cts</a:t>
                </a:r>
                <a:r>
                  <a:rPr lang="en-US" sz="2400" b="1" dirty="0"/>
                  <a:t> </a:t>
                </a:r>
                <a:r>
                  <a:rPr lang="en-US" sz="2400" dirty="0"/>
                  <a:t>in the Q</a:t>
                </a:r>
                <a:r>
                  <a:rPr lang="el-GR" sz="2400" baseline="-25000" dirty="0"/>
                  <a:t>ββ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energy window for the target exposure of </a:t>
                </a:r>
                <a:r>
                  <a:rPr lang="en-US" sz="2400" b="1" dirty="0"/>
                  <a:t>100 kg</a:t>
                </a:r>
                <a:r>
                  <a:rPr lang="it-IT" altLang="en-US" sz="2400" b="1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</a:t>
                </a:r>
                <a:r>
                  <a:rPr lang="en-US" sz="2400" b="1" dirty="0"/>
                  <a:t>yr</a:t>
                </a:r>
                <a:r>
                  <a:rPr lang="en-US" sz="2400" dirty="0"/>
                  <a:t> 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The decay is </a:t>
                </a:r>
                <a:r>
                  <a:rPr lang="en-US" sz="2400" b="1" dirty="0"/>
                  <a:t>not yet observed</a:t>
                </a:r>
                <a:r>
                  <a:rPr lang="en-US" sz="2400" dirty="0"/>
                  <a:t>, the limit on the half-life: </a:t>
                </a:r>
                <a:r>
                  <a:rPr lang="en-US" sz="2400" b="1" i="1" dirty="0"/>
                  <a:t>T</a:t>
                </a:r>
                <a:r>
                  <a:rPr lang="en-US" sz="2400" b="1" i="1" baseline="-25000" dirty="0"/>
                  <a:t>1/2</a:t>
                </a:r>
                <a:r>
                  <a:rPr lang="en-US" sz="2400" b="1" dirty="0"/>
                  <a:t> &gt; 0.9∙10</a:t>
                </a:r>
                <a:r>
                  <a:rPr lang="en-US" sz="2400" b="1" baseline="30000" dirty="0"/>
                  <a:t>26</a:t>
                </a:r>
                <a:r>
                  <a:rPr lang="en-US" sz="2400" dirty="0"/>
                  <a:t> yr (90% CL)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/>
                  <a:t>LEGEND</a:t>
                </a:r>
                <a:r>
                  <a:rPr lang="en-US" sz="2400" dirty="0"/>
                  <a:t> – worldwide collaboration, aiming at </a:t>
                </a:r>
                <a:r>
                  <a:rPr lang="en-US" sz="2400" b="1" dirty="0"/>
                  <a:t>10 t</a:t>
                </a:r>
                <a:r>
                  <a:rPr lang="it-IT" altLang="en-US" sz="2400" b="1" dirty="0"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</a:t>
                </a:r>
                <a:r>
                  <a:rPr lang="en-US" sz="2400" b="1" dirty="0"/>
                  <a:t>yr </a:t>
                </a:r>
                <a:r>
                  <a:rPr lang="en-US" sz="2400" dirty="0"/>
                  <a:t>→ </a:t>
                </a:r>
                <a:r>
                  <a:rPr lang="en-US" sz="2400" b="1" i="1" dirty="0"/>
                  <a:t>T</a:t>
                </a:r>
                <a:r>
                  <a:rPr lang="en-US" sz="2400" b="1" i="1" baseline="-25000" dirty="0"/>
                  <a:t>1/2</a:t>
                </a:r>
                <a:r>
                  <a:rPr lang="en-US" sz="2400" b="1" dirty="0"/>
                  <a:t> &gt; 10</a:t>
                </a:r>
                <a:r>
                  <a:rPr lang="en-US" sz="2400" b="1" baseline="30000" dirty="0"/>
                  <a:t>28</a:t>
                </a:r>
                <a:r>
                  <a:rPr lang="en-US" sz="2400" b="1" dirty="0"/>
                  <a:t> </a:t>
                </a:r>
                <a:r>
                  <a:rPr lang="en-US" sz="2400" dirty="0"/>
                  <a:t>yr → </a:t>
                </a:r>
                <a:r>
                  <a:rPr lang="en-US" sz="2400" b="1" i="1" dirty="0" err="1"/>
                  <a:t>m</a:t>
                </a:r>
                <a:r>
                  <a:rPr lang="en-US" sz="2400" b="1" i="1" baseline="-25000" dirty="0" err="1">
                    <a:latin typeface="Symbol" pitchFamily="2" charset="2"/>
                  </a:rPr>
                  <a:t>bb</a:t>
                </a:r>
                <a:r>
                  <a:rPr lang="en-US" sz="2400" b="1" baseline="-25000" dirty="0">
                    <a:latin typeface="Symbol" pitchFamily="2" charset="2"/>
                  </a:rPr>
                  <a:t> </a:t>
                </a:r>
                <a:r>
                  <a:rPr lang="en-US" sz="2400" b="1" dirty="0">
                    <a:latin typeface="Symbol" pitchFamily="2" charset="2"/>
                    <a:sym typeface="Symbol" panose="05050102010706020507" pitchFamily="18" charset="2"/>
                  </a:rPr>
                  <a:t></a:t>
                </a:r>
                <a:r>
                  <a:rPr lang="en-US" sz="2400" b="1" dirty="0"/>
                  <a:t>17 </a:t>
                </a:r>
                <a:r>
                  <a:rPr lang="en-US" sz="2400" b="1" dirty="0" err="1"/>
                  <a:t>meV</a:t>
                </a:r>
                <a:r>
                  <a:rPr lang="en-US" sz="2400" b="1" dirty="0"/>
                  <a:t> </a:t>
                </a:r>
              </a:p>
              <a:p>
                <a:pPr lvl="1" algn="ctr">
                  <a:spcAft>
                    <a:spcPts val="1200"/>
                  </a:spcAft>
                </a:pPr>
                <a:r>
                  <a:rPr lang="en-US" sz="2400" dirty="0"/>
                  <a:t>Possibility to exclude inverted-hierarchy hypothesis, but also large discovery potential!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F914D7-283E-42B7-A787-B6986AAFB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2ADAA35-DBD3-460A-B555-F14C28BC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305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51042-A3D3-462D-9C80-57343A0C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250641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9D30-6268-42E0-B4DB-B6E4575B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54803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GERDA in more detail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6652072" y="6371091"/>
            <a:ext cx="3860800" cy="365125"/>
          </a:xfrm>
        </p:spPr>
        <p:txBody>
          <a:bodyPr/>
          <a:lstStyle/>
          <a:p>
            <a:r>
              <a:rPr lang="it-IT" dirty="0"/>
              <a:t>L. Pandola, TAUP2017, July 26th 2017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7ECF67-B1BD-4E94-AAE6-C9E09C6D9894}"/>
              </a:ext>
            </a:extLst>
          </p:cNvPr>
          <p:cNvGrpSpPr/>
          <p:nvPr/>
        </p:nvGrpSpPr>
        <p:grpSpPr>
          <a:xfrm>
            <a:off x="1450477" y="505758"/>
            <a:ext cx="8416335" cy="5894640"/>
            <a:chOff x="1563688" y="404664"/>
            <a:chExt cx="9077722" cy="6357863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4013" y="1504728"/>
              <a:ext cx="3740150" cy="5127625"/>
            </a:xfrm>
            <a:prstGeom prst="rect">
              <a:avLst/>
            </a:prstGeom>
          </p:spPr>
        </p:pic>
        <p:sp>
          <p:nvSpPr>
            <p:cNvPr id="8" name="Inhaltsplatzhalter 2"/>
            <p:cNvSpPr txBox="1">
              <a:spLocks/>
            </p:cNvSpPr>
            <p:nvPr/>
          </p:nvSpPr>
          <p:spPr>
            <a:xfrm>
              <a:off x="1563688" y="6043389"/>
              <a:ext cx="2112962" cy="719138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0" algn="ctr">
                <a:buNone/>
                <a:defRPr/>
              </a:pPr>
              <a:r>
                <a:rPr lang="de-DE" sz="1400" dirty="0"/>
                <a:t>590 m</a:t>
              </a:r>
              <a:r>
                <a:rPr lang="de-DE" sz="1400" baseline="30000" dirty="0"/>
                <a:t>3</a:t>
              </a:r>
              <a:r>
                <a:rPr lang="de-DE" sz="1400" dirty="0"/>
                <a:t> ultra-pure </a:t>
              </a:r>
              <a:r>
                <a:rPr lang="de-DE" sz="1400" dirty="0" err="1"/>
                <a:t>water</a:t>
              </a:r>
              <a:endParaRPr lang="de-DE" sz="1400" dirty="0"/>
            </a:p>
            <a:p>
              <a:pPr marL="7938" lvl="1" indent="0" algn="ctr">
                <a:buNone/>
                <a:defRPr/>
              </a:pPr>
              <a:r>
                <a:rPr lang="de-DE" sz="1200" dirty="0" err="1"/>
                <a:t>neutron</a:t>
              </a:r>
              <a:r>
                <a:rPr lang="de-DE" sz="1200" dirty="0"/>
                <a:t> </a:t>
              </a:r>
              <a:r>
                <a:rPr lang="de-DE" sz="1200" dirty="0" err="1"/>
                <a:t>moderator</a:t>
              </a:r>
              <a:r>
                <a:rPr lang="de-DE" sz="1200" dirty="0"/>
                <a:t>/</a:t>
              </a:r>
              <a:r>
                <a:rPr lang="de-DE" sz="1200" dirty="0" err="1"/>
                <a:t>absorber</a:t>
              </a:r>
              <a:endParaRPr lang="de-DE" sz="1200" dirty="0"/>
            </a:p>
            <a:p>
              <a:pPr marL="7938" lvl="1" indent="0" algn="ctr">
                <a:buNone/>
                <a:defRPr/>
              </a:pPr>
              <a:r>
                <a:rPr lang="de-DE" sz="1200" dirty="0" err="1"/>
                <a:t>muon</a:t>
              </a:r>
              <a:r>
                <a:rPr lang="de-DE" sz="1200" dirty="0"/>
                <a:t> Cherenkov </a:t>
              </a:r>
              <a:r>
                <a:rPr lang="de-DE" sz="1200" dirty="0" err="1"/>
                <a:t>veto</a:t>
              </a:r>
              <a:endParaRPr lang="de-DE" sz="1200" dirty="0"/>
            </a:p>
          </p:txBody>
        </p:sp>
        <p:sp>
          <p:nvSpPr>
            <p:cNvPr id="9" name="Inhaltsplatzhalter 2"/>
            <p:cNvSpPr txBox="1">
              <a:spLocks/>
            </p:cNvSpPr>
            <p:nvPr/>
          </p:nvSpPr>
          <p:spPr>
            <a:xfrm>
              <a:off x="2927350" y="1196752"/>
              <a:ext cx="1982788" cy="493712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de-DE" sz="1400" dirty="0" err="1"/>
                <a:t>plastic</a:t>
              </a:r>
              <a:r>
                <a:rPr lang="de-DE" sz="1400" dirty="0"/>
                <a:t> </a:t>
              </a:r>
              <a:r>
                <a:rPr lang="de-DE" sz="1400" dirty="0" err="1"/>
                <a:t>scintillator</a:t>
              </a:r>
              <a:r>
                <a:rPr lang="de-DE" sz="1400" dirty="0"/>
                <a:t> </a:t>
              </a:r>
              <a:r>
                <a:rPr lang="de-DE" sz="1400" dirty="0" err="1"/>
                <a:t>panels</a:t>
              </a:r>
              <a:endParaRPr lang="de-DE" sz="1400" dirty="0"/>
            </a:p>
            <a:p>
              <a:pPr marL="7938" lvl="1" indent="0" algn="ctr">
                <a:buNone/>
                <a:defRPr/>
              </a:pPr>
              <a:r>
                <a:rPr lang="de-DE" sz="1200" dirty="0" err="1"/>
                <a:t>muon</a:t>
              </a:r>
              <a:r>
                <a:rPr lang="de-DE" sz="1200" dirty="0"/>
                <a:t> </a:t>
              </a:r>
              <a:r>
                <a:rPr lang="de-DE" sz="1200" dirty="0" err="1"/>
                <a:t>veto</a:t>
              </a:r>
              <a:endParaRPr lang="de-DE" sz="1200" dirty="0"/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>
            <a:xfrm>
              <a:off x="1789113" y="2644553"/>
              <a:ext cx="1181100" cy="344487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 dirty="0"/>
                <a:t>clean </a:t>
              </a:r>
              <a:r>
                <a:rPr lang="de-DE" sz="1400" dirty="0" err="1"/>
                <a:t>room</a:t>
              </a:r>
              <a:endParaRPr lang="de-DE" sz="1000" dirty="0"/>
            </a:p>
          </p:txBody>
        </p:sp>
        <p:sp>
          <p:nvSpPr>
            <p:cNvPr id="11" name="Inhaltsplatzhalter 2"/>
            <p:cNvSpPr txBox="1">
              <a:spLocks/>
            </p:cNvSpPr>
            <p:nvPr/>
          </p:nvSpPr>
          <p:spPr>
            <a:xfrm>
              <a:off x="4154488" y="2188940"/>
              <a:ext cx="1143000" cy="34607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/>
                <a:t>lock system</a:t>
              </a:r>
              <a:endParaRPr lang="de-DE" sz="1000"/>
            </a:p>
          </p:txBody>
        </p:sp>
        <p:sp>
          <p:nvSpPr>
            <p:cNvPr id="12" name="Inhaltsplatzhalter 2"/>
            <p:cNvSpPr txBox="1">
              <a:spLocks/>
            </p:cNvSpPr>
            <p:nvPr/>
          </p:nvSpPr>
          <p:spPr>
            <a:xfrm>
              <a:off x="4337051" y="5689378"/>
              <a:ext cx="1622425" cy="573087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/>
            </a:bodyPr>
            <a:lstStyle>
              <a:lvl1pPr marL="7938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938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/>
                <a:t>64 m</a:t>
              </a:r>
              <a:r>
                <a:rPr lang="de-DE" sz="1400" baseline="30000"/>
                <a:t>3 </a:t>
              </a:r>
              <a:r>
                <a:rPr lang="de-DE" sz="1400"/>
                <a:t>LAr cryostat</a:t>
              </a:r>
              <a:endParaRPr lang="de-DE" sz="1200"/>
            </a:p>
            <a:p>
              <a:pPr lvl="1" algn="ctr">
                <a:lnSpc>
                  <a:spcPct val="90000"/>
                </a:lnSpc>
                <a:spcBef>
                  <a:spcPts val="500"/>
                </a:spcBef>
              </a:pPr>
              <a:r>
                <a:rPr lang="de-DE" sz="1200"/>
                <a:t>coolant, shielding</a:t>
              </a:r>
            </a:p>
          </p:txBody>
        </p:sp>
        <p:pic>
          <p:nvPicPr>
            <p:cNvPr id="20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0" y="1052737"/>
              <a:ext cx="1493838" cy="484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4027488" y="1598837"/>
              <a:ext cx="2386012" cy="2747963"/>
            </a:xfrm>
            <a:prstGeom prst="line">
              <a:avLst/>
            </a:prstGeom>
            <a:ln w="44450">
              <a:solidFill>
                <a:srgbClr val="E9ED2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nhaltsplatzhalter 2"/>
            <p:cNvSpPr txBox="1">
              <a:spLocks/>
            </p:cNvSpPr>
            <p:nvPr/>
          </p:nvSpPr>
          <p:spPr>
            <a:xfrm>
              <a:off x="5408613" y="4981800"/>
              <a:ext cx="1128712" cy="49847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 fontScale="92500"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/>
                <a:t>low acitivity PMTs</a:t>
              </a:r>
              <a:endParaRPr lang="de-DE" sz="1000"/>
            </a:p>
          </p:txBody>
        </p:sp>
        <p:sp>
          <p:nvSpPr>
            <p:cNvPr id="24" name="Inhaltsplatzhalter 2"/>
            <p:cNvSpPr txBox="1">
              <a:spLocks/>
            </p:cNvSpPr>
            <p:nvPr/>
          </p:nvSpPr>
          <p:spPr>
            <a:xfrm>
              <a:off x="7027863" y="3106962"/>
              <a:ext cx="1479550" cy="61912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 fontScale="92500"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ts val="1000"/>
                </a:spcBef>
              </a:pPr>
              <a:r>
                <a:rPr lang="de-DE" sz="1300"/>
                <a:t>wavelength shifting fibers with SiPM read-out</a:t>
              </a:r>
              <a:endParaRPr lang="de-DE" sz="1000"/>
            </a:p>
          </p:txBody>
        </p:sp>
        <p:sp>
          <p:nvSpPr>
            <p:cNvPr id="25" name="Inhaltsplatzhalter 2"/>
            <p:cNvSpPr txBox="1">
              <a:spLocks/>
            </p:cNvSpPr>
            <p:nvPr/>
          </p:nvSpPr>
          <p:spPr>
            <a:xfrm>
              <a:off x="7046913" y="1349600"/>
              <a:ext cx="1136650" cy="49847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/>
                <a:t>low acitivity PMTs</a:t>
              </a:r>
              <a:endParaRPr lang="de-DE" sz="1000"/>
            </a:p>
          </p:txBody>
        </p:sp>
        <p:cxnSp>
          <p:nvCxnSpPr>
            <p:cNvPr id="26" name="Straight Connector 16"/>
            <p:cNvCxnSpPr/>
            <p:nvPr/>
          </p:nvCxnSpPr>
          <p:spPr>
            <a:xfrm>
              <a:off x="4027489" y="5342161"/>
              <a:ext cx="2509837" cy="446088"/>
            </a:xfrm>
            <a:prstGeom prst="line">
              <a:avLst/>
            </a:prstGeom>
            <a:ln w="44450">
              <a:solidFill>
                <a:srgbClr val="E9ED2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279" y="404664"/>
              <a:ext cx="1325563" cy="461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Connector 24"/>
            <p:cNvCxnSpPr/>
            <p:nvPr/>
          </p:nvCxnSpPr>
          <p:spPr>
            <a:xfrm>
              <a:off x="6922642" y="4374927"/>
              <a:ext cx="1925637" cy="168722"/>
            </a:xfrm>
            <a:prstGeom prst="line">
              <a:avLst/>
            </a:prstGeom>
            <a:ln w="44450">
              <a:solidFill>
                <a:srgbClr val="E9ED2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6"/>
            <p:cNvCxnSpPr/>
            <p:nvPr/>
          </p:nvCxnSpPr>
          <p:spPr>
            <a:xfrm flipV="1">
              <a:off x="6946453" y="692696"/>
              <a:ext cx="2471738" cy="2251894"/>
            </a:xfrm>
            <a:prstGeom prst="line">
              <a:avLst/>
            </a:prstGeom>
            <a:ln w="44450">
              <a:solidFill>
                <a:srgbClr val="E9ED2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nhaltsplatzhalter 2"/>
            <p:cNvSpPr txBox="1">
              <a:spLocks/>
            </p:cNvSpPr>
            <p:nvPr/>
          </p:nvSpPr>
          <p:spPr>
            <a:xfrm>
              <a:off x="9033271" y="1150790"/>
              <a:ext cx="1608138" cy="52387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 fontScale="92500"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/>
                <a:t>low-mass, low-activity electronics</a:t>
              </a:r>
              <a:endParaRPr lang="de-DE" sz="1000"/>
            </a:p>
          </p:txBody>
        </p:sp>
        <p:sp>
          <p:nvSpPr>
            <p:cNvPr id="31" name="Inhaltsplatzhalter 2"/>
            <p:cNvSpPr txBox="1">
              <a:spLocks/>
            </p:cNvSpPr>
            <p:nvPr/>
          </p:nvSpPr>
          <p:spPr>
            <a:xfrm>
              <a:off x="9552385" y="3794622"/>
              <a:ext cx="1089025" cy="49847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 fontScale="92500"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 dirty="0" err="1"/>
                <a:t>Ge</a:t>
              </a:r>
              <a:r>
                <a:rPr lang="de-DE" sz="1400" dirty="0"/>
                <a:t> </a:t>
              </a:r>
              <a:r>
                <a:rPr lang="de-DE" sz="1400" dirty="0" err="1"/>
                <a:t>detector</a:t>
              </a:r>
              <a:r>
                <a:rPr lang="de-DE" sz="1400" dirty="0"/>
                <a:t> </a:t>
              </a:r>
              <a:r>
                <a:rPr lang="de-DE" sz="1400" dirty="0" err="1"/>
                <a:t>array</a:t>
              </a:r>
              <a:r>
                <a:rPr lang="de-DE" sz="1400" dirty="0"/>
                <a:t> </a:t>
              </a:r>
              <a:endParaRPr lang="de-DE" sz="1000" dirty="0"/>
            </a:p>
          </p:txBody>
        </p:sp>
        <p:pic>
          <p:nvPicPr>
            <p:cNvPr id="36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145" y="4680794"/>
              <a:ext cx="2284413" cy="206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28"/>
            <p:cNvCxnSpPr/>
            <p:nvPr/>
          </p:nvCxnSpPr>
          <p:spPr>
            <a:xfrm flipH="1">
              <a:off x="9092803" y="3891007"/>
              <a:ext cx="112713" cy="1420812"/>
            </a:xfrm>
            <a:prstGeom prst="line">
              <a:avLst/>
            </a:prstGeom>
            <a:ln w="44450">
              <a:solidFill>
                <a:srgbClr val="E9ED2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/>
            <p:cNvCxnSpPr/>
            <p:nvPr/>
          </p:nvCxnSpPr>
          <p:spPr>
            <a:xfrm flipH="1">
              <a:off x="7940838" y="3880823"/>
              <a:ext cx="1065213" cy="1257300"/>
            </a:xfrm>
            <a:prstGeom prst="line">
              <a:avLst/>
            </a:prstGeom>
            <a:ln w="44450">
              <a:solidFill>
                <a:srgbClr val="E9ED2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nhaltsplatzhalter 2"/>
            <p:cNvSpPr txBox="1">
              <a:spLocks/>
            </p:cNvSpPr>
            <p:nvPr/>
          </p:nvSpPr>
          <p:spPr>
            <a:xfrm>
              <a:off x="9256142" y="5111974"/>
              <a:ext cx="1376362" cy="54927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 fontScale="92500"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 dirty="0" err="1"/>
                <a:t>low</a:t>
              </a:r>
              <a:r>
                <a:rPr lang="de-DE" sz="1400" dirty="0"/>
                <a:t> </a:t>
              </a:r>
              <a:r>
                <a:rPr lang="de-DE" sz="1400" dirty="0" err="1"/>
                <a:t>mass</a:t>
              </a:r>
              <a:r>
                <a:rPr lang="de-DE" sz="1400" dirty="0"/>
                <a:t> </a:t>
              </a:r>
              <a:r>
                <a:rPr lang="de-DE" sz="1400" dirty="0" err="1"/>
                <a:t>detector</a:t>
              </a:r>
              <a:r>
                <a:rPr lang="de-DE" sz="1400" dirty="0"/>
                <a:t> holder</a:t>
              </a:r>
              <a:endParaRPr lang="de-DE" sz="1000" dirty="0"/>
            </a:p>
          </p:txBody>
        </p:sp>
        <p:sp>
          <p:nvSpPr>
            <p:cNvPr id="40" name="Inhaltsplatzhalter 2"/>
            <p:cNvSpPr txBox="1">
              <a:spLocks/>
            </p:cNvSpPr>
            <p:nvPr/>
          </p:nvSpPr>
          <p:spPr>
            <a:xfrm>
              <a:off x="6734756" y="6158136"/>
              <a:ext cx="1377950" cy="37465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anchor="ctr">
              <a:normAutofit/>
            </a:bodyPr>
            <a:lstStyle>
              <a:lvl1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de-DE" sz="1400"/>
                <a:t>BEGe detector</a:t>
              </a:r>
              <a:endParaRPr lang="de-DE" sz="1000"/>
            </a:p>
          </p:txBody>
        </p:sp>
      </p:grpSp>
    </p:spTree>
    <p:extLst>
      <p:ext uri="{BB962C8B-B14F-4D97-AF65-F5344CB8AC3E}">
        <p14:creationId xmlns:p14="http://schemas.microsoft.com/office/powerpoint/2010/main" val="217355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CAABDC-A4E7-407E-8B15-4F7E3EF5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Majorana mass and </a:t>
            </a:r>
            <a:r>
              <a:rPr lang="en-US" sz="3600" dirty="0" err="1"/>
              <a:t>neutrinoless</a:t>
            </a:r>
            <a:r>
              <a:rPr lang="en-US" sz="3600" dirty="0"/>
              <a:t> double beta decay (</a:t>
            </a:r>
            <a:r>
              <a:rPr lang="en-US" sz="3600" i="1" dirty="0"/>
              <a:t>0</a:t>
            </a:r>
            <a:r>
              <a:rPr lang="el-GR" sz="3600" i="1" dirty="0"/>
              <a:t>νββ</a:t>
            </a:r>
            <a:r>
              <a:rPr lang="en-US" sz="3600" i="1" dirty="0"/>
              <a:t>)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GERDA experiment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LEGEND – towards 1 tone germanium </a:t>
            </a:r>
            <a:r>
              <a:rPr lang="en-US" sz="3600" i="1" dirty="0"/>
              <a:t>0</a:t>
            </a:r>
            <a:r>
              <a:rPr lang="el-GR" sz="3600" i="1" dirty="0"/>
              <a:t>νββ</a:t>
            </a:r>
            <a:r>
              <a:rPr lang="en-US" sz="3600" i="1" dirty="0"/>
              <a:t> </a:t>
            </a:r>
            <a:r>
              <a:rPr lang="en-US" sz="3600" dirty="0"/>
              <a:t>observatory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F616B5-1018-4958-8A36-D9A82E63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83929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BA7D74-409A-4D8B-B1F9-F58E1D51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6C845-90D9-4E4F-8567-14CA61F4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Shape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69E19-C7FD-430D-A1B8-6287A9883EEE}"/>
              </a:ext>
            </a:extLst>
          </p:cNvPr>
          <p:cNvSpPr txBox="1"/>
          <p:nvPr/>
        </p:nvSpPr>
        <p:spPr>
          <a:xfrm>
            <a:off x="5013541" y="864059"/>
            <a:ext cx="288032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Simulated current pulses in a semi-coaxial detector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A69F-2FE1-4B3D-A2F7-6137B1C160C6}"/>
              </a:ext>
            </a:extLst>
          </p:cNvPr>
          <p:cNvSpPr txBox="1"/>
          <p:nvPr/>
        </p:nvSpPr>
        <p:spPr>
          <a:xfrm>
            <a:off x="4917221" y="4001053"/>
            <a:ext cx="459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Simulated current pulses in a BEGe detector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A0237-5E53-4423-8BFA-B0F6DA2E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17" y="756047"/>
            <a:ext cx="2944291" cy="5148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05CE2-CFC7-427F-B13A-331E471E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83" y="1439680"/>
            <a:ext cx="3708412" cy="2520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445B43-72F6-4472-A8DB-A83E8AF1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083" y="4362237"/>
            <a:ext cx="3797266" cy="1686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B628B-CC84-41EF-8470-4A0E17C5F036}"/>
              </a:ext>
            </a:extLst>
          </p:cNvPr>
          <p:cNvSpPr txBox="1"/>
          <p:nvPr/>
        </p:nvSpPr>
        <p:spPr>
          <a:xfrm>
            <a:off x="1593669" y="5940623"/>
            <a:ext cx="295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arXiv:1307.2610</a:t>
            </a:r>
            <a:r>
              <a:rPr lang="pl-PL" sz="1400" dirty="0"/>
              <a:t>, </a:t>
            </a:r>
            <a:r>
              <a:rPr lang="en-US" sz="1400" dirty="0">
                <a:hlinkClick r:id="rId6"/>
              </a:rPr>
              <a:t>arXiv:1012.4300</a:t>
            </a:r>
            <a:endParaRPr lang="en-US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8E8B95-7296-44EE-9768-B7A2E707B6E2}"/>
              </a:ext>
            </a:extLst>
          </p:cNvPr>
          <p:cNvCxnSpPr/>
          <p:nvPr/>
        </p:nvCxnSpPr>
        <p:spPr>
          <a:xfrm>
            <a:off x="4206122" y="2664259"/>
            <a:ext cx="545627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045E00-4E8B-4FAE-BA4F-5135281C4185}"/>
              </a:ext>
            </a:extLst>
          </p:cNvPr>
          <p:cNvCxnSpPr/>
          <p:nvPr/>
        </p:nvCxnSpPr>
        <p:spPr>
          <a:xfrm>
            <a:off x="4134826" y="4896507"/>
            <a:ext cx="41518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B5C5A3-5596-47DA-8E7D-84B8988A6C37}"/>
              </a:ext>
            </a:extLst>
          </p:cNvPr>
          <p:cNvCxnSpPr/>
          <p:nvPr/>
        </p:nvCxnSpPr>
        <p:spPr>
          <a:xfrm flipH="1">
            <a:off x="8109885" y="2819311"/>
            <a:ext cx="1080120" cy="16898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7A7A0FF7-370E-4085-8150-5917DA57F211}"/>
              </a:ext>
            </a:extLst>
          </p:cNvPr>
          <p:cNvSpPr txBox="1">
            <a:spLocks/>
          </p:cNvSpPr>
          <p:nvPr/>
        </p:nvSpPr>
        <p:spPr bwMode="auto">
          <a:xfrm>
            <a:off x="8577937" y="1188095"/>
            <a:ext cx="20882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000" b="1">
                <a:solidFill>
                  <a:srgbClr val="C00000"/>
                </a:solidFill>
              </a:rPr>
              <a:t>Different signal structure than in BEGes (due to E-field) – A/E does not work!</a:t>
            </a:r>
            <a:endParaRPr lang="pl-P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1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10EFAD-3A28-48C3-A862-D9D4F07E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0720E-B66E-404C-807A-41F61642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44327F36-A009-486B-B085-9B3930E053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15200" y="796516"/>
                <a:ext cx="2976500" cy="5604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2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800" b="1" dirty="0"/>
                  <a:t>Single site events </a:t>
                </a:r>
                <a:r>
                  <a:rPr lang="pl-PL" sz="1800" dirty="0"/>
                  <a:t>– single energy deposition in the detector (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/>
                      </a:rPr>
                      <m:t>0</m:t>
                    </m:r>
                    <m:r>
                      <a:rPr lang="pl-PL" sz="1800" i="1">
                        <a:latin typeface="Cambria Math"/>
                      </a:rPr>
                      <m:t>𝜈𝛽𝛽</m:t>
                    </m:r>
                  </m:oMath>
                </a14:m>
                <a:r>
                  <a:rPr lang="pl-PL" sz="1800" dirty="0"/>
                  <a:t>, single Compton scattering) </a:t>
                </a:r>
              </a:p>
              <a:p>
                <a:r>
                  <a:rPr lang="pl-PL" sz="1800" b="1" dirty="0"/>
                  <a:t>Multi site events </a:t>
                </a:r>
                <a:r>
                  <a:rPr lang="pl-PL" sz="1800" dirty="0"/>
                  <a:t>– multiple energy deposition in detector (gamma Full Energy Peaks, Single Escape Peak)</a:t>
                </a:r>
              </a:p>
              <a:p>
                <a:r>
                  <a:rPr lang="pl-PL" sz="1800" b="1" dirty="0"/>
                  <a:t>Surface events (n</a:t>
                </a:r>
                <a:r>
                  <a:rPr lang="pl-PL" sz="1800" b="1" baseline="30000" dirty="0"/>
                  <a:t>+</a:t>
                </a:r>
                <a:r>
                  <a:rPr lang="pl-PL" sz="1800" b="1" dirty="0"/>
                  <a:t> and p</a:t>
                </a:r>
                <a:r>
                  <a:rPr lang="pl-PL" sz="1800" b="1" baseline="30000" dirty="0"/>
                  <a:t>+ </a:t>
                </a:r>
                <a:r>
                  <a:rPr lang="pl-PL" sz="1800" b="1" dirty="0"/>
                  <a:t>contacts) – </a:t>
                </a:r>
                <a:r>
                  <a:rPr lang="el-GR" sz="1800" dirty="0"/>
                  <a:t>α</a:t>
                </a:r>
                <a:r>
                  <a:rPr lang="pl-PL" sz="1800" dirty="0"/>
                  <a:t> and </a:t>
                </a:r>
                <a:r>
                  <a:rPr lang="el-GR" sz="1800" dirty="0"/>
                  <a:t>β</a:t>
                </a:r>
                <a:r>
                  <a:rPr lang="pl-PL" sz="1800" dirty="0"/>
                  <a:t> particles</a:t>
                </a:r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44327F36-A009-486B-B085-9B3930E0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200" y="796516"/>
                <a:ext cx="2976500" cy="5604284"/>
              </a:xfrm>
              <a:prstGeom prst="rect">
                <a:avLst/>
              </a:prstGeom>
              <a:blipFill>
                <a:blip r:embed="rId4"/>
                <a:stretch>
                  <a:fillRect t="-653" r="-16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AD7D2617-5A3B-4FC1-BCC7-BC19CA697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/>
          <a:stretch/>
        </p:blipFill>
        <p:spPr bwMode="auto">
          <a:xfrm>
            <a:off x="1219199" y="681842"/>
            <a:ext cx="6003145" cy="541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E66567-548A-4738-95DA-E3420E38FD3F}"/>
              </a:ext>
            </a:extLst>
          </p:cNvPr>
          <p:cNvSpPr txBox="1"/>
          <p:nvPr/>
        </p:nvSpPr>
        <p:spPr>
          <a:xfrm>
            <a:off x="2209799" y="6172200"/>
            <a:ext cx="501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Source: A. Lazzaro talk at DPG Spring meeting, "Hadronen und Kerne" HK, 23.-27.3. 2015</a:t>
            </a:r>
          </a:p>
        </p:txBody>
      </p:sp>
    </p:spTree>
    <p:extLst>
      <p:ext uri="{BB962C8B-B14F-4D97-AF65-F5344CB8AC3E}">
        <p14:creationId xmlns:p14="http://schemas.microsoft.com/office/powerpoint/2010/main" val="411023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05C91D-B14D-4F76-B801-E9803023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Shape Analysis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879A1FD-6280-4CA1-8144-CC0C8C2C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887" y="1291045"/>
            <a:ext cx="558773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63D4AB6-8CFE-4CBA-AB0D-9A995438F8CD}"/>
              </a:ext>
            </a:extLst>
          </p:cNvPr>
          <p:cNvSpPr txBox="1">
            <a:spLocks/>
          </p:cNvSpPr>
          <p:nvPr/>
        </p:nvSpPr>
        <p:spPr bwMode="auto">
          <a:xfrm>
            <a:off x="287383" y="640079"/>
            <a:ext cx="6122126" cy="569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PSD for coax detectors less effective than for BEGes</a:t>
            </a:r>
            <a:endParaRPr lang="en-US" sz="2400" dirty="0"/>
          </a:p>
          <a:p>
            <a:r>
              <a:rPr lang="en-US" sz="2400" dirty="0"/>
              <a:t>Artificial neural network (</a:t>
            </a:r>
            <a:r>
              <a:rPr lang="en-US" sz="2400" b="1" dirty="0"/>
              <a:t>ANN</a:t>
            </a:r>
            <a:r>
              <a:rPr lang="en-US" sz="2400" dirty="0"/>
              <a:t>), as in Phase I</a:t>
            </a:r>
          </a:p>
          <a:p>
            <a:pPr lvl="1"/>
            <a:r>
              <a:rPr lang="en-US" sz="2000" dirty="0"/>
              <a:t>Trained on </a:t>
            </a:r>
            <a:r>
              <a:rPr lang="en-US" sz="2000" dirty="0">
                <a:solidFill>
                  <a:srgbClr val="FF0000"/>
                </a:solidFill>
              </a:rPr>
              <a:t>signal</a:t>
            </a:r>
            <a:r>
              <a:rPr lang="en-US" sz="2000" dirty="0"/>
              <a:t> (SSE) :  </a:t>
            </a:r>
            <a:r>
              <a:rPr lang="en-US" sz="2000" baseline="30000" dirty="0"/>
              <a:t>208</a:t>
            </a:r>
            <a:r>
              <a:rPr lang="en-US" sz="2000" dirty="0"/>
              <a:t>Tl (2614 keV) </a:t>
            </a:r>
            <a:r>
              <a:rPr lang="en-US" sz="2000" dirty="0">
                <a:solidFill>
                  <a:srgbClr val="FF0000"/>
                </a:solidFill>
              </a:rPr>
              <a:t>DEP</a:t>
            </a:r>
            <a:r>
              <a:rPr lang="en-US" sz="2000" dirty="0"/>
              <a:t> at 1592 keV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Background</a:t>
            </a:r>
            <a:r>
              <a:rPr lang="en-US" sz="2000" dirty="0"/>
              <a:t> (</a:t>
            </a:r>
            <a:r>
              <a:rPr lang="en-US" sz="2000" b="1" dirty="0"/>
              <a:t>MSE</a:t>
            </a:r>
            <a:r>
              <a:rPr lang="en-US" sz="2000" dirty="0"/>
              <a:t>): </a:t>
            </a:r>
            <a:r>
              <a:rPr lang="en-US" sz="2000" baseline="30000" dirty="0"/>
              <a:t>212</a:t>
            </a:r>
            <a:r>
              <a:rPr lang="en-US" sz="2000" dirty="0"/>
              <a:t>Bi @ 1620 keV </a:t>
            </a:r>
            <a:r>
              <a:rPr lang="pl-PL" sz="2000" dirty="0"/>
              <a:t> FEP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dirty="0"/>
              <a:t>-line</a:t>
            </a:r>
          </a:p>
          <a:p>
            <a:pPr lvl="1"/>
            <a:r>
              <a:rPr lang="en-US" sz="2000" dirty="0"/>
              <a:t>Acceptance for 0</a:t>
            </a:r>
            <a:r>
              <a:rPr lang="el-GR" sz="2000" dirty="0"/>
              <a:t>νββ</a:t>
            </a:r>
            <a:r>
              <a:rPr lang="it-IT" sz="2000" dirty="0"/>
              <a:t> events: </a:t>
            </a:r>
            <a:r>
              <a:rPr lang="it-IT" sz="2000" b="1" dirty="0">
                <a:latin typeface="+mj-lt"/>
              </a:rPr>
              <a:t>(85</a:t>
            </a:r>
            <a:r>
              <a:rPr lang="it-IT" sz="2000" b="1" dirty="0">
                <a:latin typeface="+mj-lt"/>
                <a:ea typeface="Tahoma"/>
                <a:cs typeface="Tahoma"/>
              </a:rPr>
              <a:t>±5)%</a:t>
            </a:r>
            <a:r>
              <a:rPr lang="it-IT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 </a:t>
            </a:r>
            <a:endParaRPr lang="en-US" sz="2000" dirty="0"/>
          </a:p>
          <a:p>
            <a:pPr lvl="2"/>
            <a:r>
              <a:rPr lang="it-IT" sz="1800" dirty="0"/>
              <a:t>Double check with Compton edge and </a:t>
            </a:r>
            <a:r>
              <a:rPr lang="en-US" sz="1800" dirty="0"/>
              <a:t>2</a:t>
            </a:r>
            <a:r>
              <a:rPr lang="el-GR" sz="1800" dirty="0"/>
              <a:t>ν</a:t>
            </a:r>
            <a:r>
              <a:rPr lang="it-IT" sz="1800" dirty="0"/>
              <a:t>2</a:t>
            </a:r>
            <a:r>
              <a:rPr lang="el-GR" sz="1800" dirty="0"/>
              <a:t>β</a:t>
            </a:r>
            <a:endParaRPr lang="it-IT" sz="1800" dirty="0"/>
          </a:p>
          <a:p>
            <a:pPr lvl="2"/>
            <a:r>
              <a:rPr lang="it-IT" sz="1800" dirty="0"/>
              <a:t>MC simulation of waveforms</a:t>
            </a:r>
            <a:endParaRPr lang="en-US" sz="18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B604A64-39C5-41DA-800B-C5B229097159}"/>
              </a:ext>
            </a:extLst>
          </p:cNvPr>
          <p:cNvSpPr txBox="1"/>
          <p:nvPr/>
        </p:nvSpPr>
        <p:spPr>
          <a:xfrm>
            <a:off x="8414657" y="4132218"/>
            <a:ext cx="26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Eur. Phys. J. C 73 (2013) 2583</a:t>
            </a:r>
          </a:p>
          <a:p>
            <a:r>
              <a:rPr lang="it-IT" sz="1200" dirty="0"/>
              <a:t>Nature 544 (2017) 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724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4842C-7A4C-4BC9-BDBC-9F3F7426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Analysis </a:t>
            </a:r>
            <a:r>
              <a:rPr lang="it-IT" dirty="0" err="1"/>
              <a:t>range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</p:spPr>
        <p:txBody>
          <a:bodyPr/>
          <a:lstStyle/>
          <a:p>
            <a:r>
              <a:rPr lang="en-US"/>
              <a:t>TAUP2017, July 26th 2017</a:t>
            </a:r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980728"/>
            <a:ext cx="823067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Neutrinoless double beta decay (</a:t>
            </a:r>
            <a:r>
              <a:rPr lang="en-US" i="1" dirty="0"/>
              <a:t>0</a:t>
            </a:r>
            <a:r>
              <a:rPr lang="el-GR" i="1" dirty="0"/>
              <a:t>νββ</a:t>
            </a:r>
            <a:r>
              <a:rPr lang="en-US" dirty="0"/>
              <a:t>)</a:t>
            </a:r>
          </a:p>
        </p:txBody>
      </p:sp>
      <p:pic>
        <p:nvPicPr>
          <p:cNvPr id="2051" name="Picture 3" descr="D:\GoogleDrive\inkscape\0nb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725096"/>
            <a:ext cx="30656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52600" y="3095747"/>
            <a:ext cx="4572000" cy="3697555"/>
            <a:chOff x="228600" y="3095747"/>
            <a:chExt cx="4572000" cy="3697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8" name="TextBox 2047"/>
                <p:cNvSpPr txBox="1"/>
                <p:nvPr/>
              </p:nvSpPr>
              <p:spPr>
                <a:xfrm>
                  <a:off x="228600" y="3664855"/>
                  <a:ext cx="428630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800" b="1">
                            <a:solidFill>
                              <a:srgbClr val="028017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pl-PL" sz="2800" b="1" i="1">
                            <a:solidFill>
                              <a:srgbClr val="028017"/>
                            </a:solidFill>
                            <a:latin typeface="Cambria Math"/>
                          </a:rPr>
                          <m:t>𝝂𝜷𝜷</m:t>
                        </m:r>
                        <m:r>
                          <a:rPr lang="pl-PL" sz="2800" i="1">
                            <a:solidFill>
                              <a:srgbClr val="028017"/>
                            </a:solidFill>
                            <a:latin typeface="Cambria Math"/>
                          </a:rPr>
                          <m:t>:</m:t>
                        </m:r>
                      </m:oMath>
                    </m:oMathPara>
                  </a14:m>
                  <a:endParaRPr lang="pl-PL" sz="2800" i="1" dirty="0">
                    <a:solidFill>
                      <a:srgbClr val="028017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800" i="1" baseline="30000">
                            <a:solidFill>
                              <a:srgbClr val="028017"/>
                            </a:solidFill>
                            <a:latin typeface="Cambria Math"/>
                          </a:rPr>
                          <m:t>76</m:t>
                        </m:r>
                        <m:r>
                          <a:rPr lang="pl-PL" sz="2800" i="1">
                            <a:solidFill>
                              <a:srgbClr val="028017"/>
                            </a:solidFill>
                            <a:latin typeface="Cambria Math"/>
                          </a:rPr>
                          <m:t>𝐺𝑒</m:t>
                        </m:r>
                        <m:r>
                          <a:rPr lang="pl-PL" sz="2800" i="1">
                            <a:solidFill>
                              <a:srgbClr val="028017"/>
                            </a:solidFill>
                            <a:latin typeface="Cambria Math"/>
                          </a:rPr>
                          <m:t> →76</m:t>
                        </m:r>
                        <m:r>
                          <a:rPr lang="pl-PL" sz="2800" i="1">
                            <a:solidFill>
                              <a:srgbClr val="028017"/>
                            </a:solidFill>
                            <a:latin typeface="Cambria Math"/>
                          </a:rPr>
                          <m:t>𝑆𝑒</m:t>
                        </m:r>
                        <m:r>
                          <a:rPr lang="pl-PL" sz="2800" i="1">
                            <a:solidFill>
                              <a:srgbClr val="028017"/>
                            </a:solidFill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pl-PL" sz="2800" i="1">
                                <a:solidFill>
                                  <a:srgbClr val="02801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>
                                <a:solidFill>
                                  <a:srgbClr val="028017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800" i="1">
                                <a:solidFill>
                                  <a:srgbClr val="028017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pl-PL" sz="2800" i="1">
                            <a:solidFill>
                              <a:srgbClr val="028017"/>
                            </a:solidFill>
                            <a:latin typeface="Cambria Math"/>
                          </a:rPr>
                          <m:t>+2</m:t>
                        </m:r>
                        <m:acc>
                          <m:accPr>
                            <m:chr m:val="̅"/>
                            <m:ctrlPr>
                              <a:rPr lang="pl-PL" sz="2800" i="1">
                                <a:solidFill>
                                  <a:srgbClr val="02801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l-PL" sz="2800" i="1">
                                    <a:solidFill>
                                      <a:srgbClr val="02801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solidFill>
                                      <a:srgbClr val="028017"/>
                                    </a:solidFill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pl-PL" sz="2800" i="1">
                                    <a:solidFill>
                                      <a:srgbClr val="028017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28017"/>
                    </a:solidFill>
                  </a:endParaRPr>
                </a:p>
              </p:txBody>
            </p:sp>
          </mc:Choice>
          <mc:Fallback xmlns="">
            <p:sp>
              <p:nvSpPr>
                <p:cNvPr id="2048" name="TextBox 20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664855"/>
                  <a:ext cx="4286302" cy="9541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228600" y="3095747"/>
              <a:ext cx="4572000" cy="3697555"/>
              <a:chOff x="228600" y="3124202"/>
              <a:chExt cx="4572000" cy="3697555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700" y="5181600"/>
                <a:ext cx="2924456" cy="1640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55" name="Rounded Rectangle 2054"/>
              <p:cNvSpPr/>
              <p:nvPr/>
            </p:nvSpPr>
            <p:spPr>
              <a:xfrm>
                <a:off x="228600" y="3647848"/>
                <a:ext cx="4154855" cy="956236"/>
              </a:xfrm>
              <a:prstGeom prst="roundRect">
                <a:avLst/>
              </a:prstGeom>
              <a:noFill/>
              <a:ln>
                <a:solidFill>
                  <a:srgbClr val="0280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57" name="Elbow Connector 2056"/>
              <p:cNvCxnSpPr>
                <a:cxnSpLocks/>
                <a:stCxn id="2055" idx="3"/>
              </p:cNvCxnSpPr>
              <p:nvPr/>
            </p:nvCxnSpPr>
            <p:spPr>
              <a:xfrm flipV="1">
                <a:off x="4383455" y="3124202"/>
                <a:ext cx="417145" cy="1001764"/>
              </a:xfrm>
              <a:prstGeom prst="bentConnector2">
                <a:avLst/>
              </a:prstGeom>
              <a:ln w="22225">
                <a:solidFill>
                  <a:srgbClr val="02801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>
                  <a:xfrm>
                    <a:off x="1136984" y="4618962"/>
                    <a:ext cx="3358816" cy="4202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sym typeface="Symbol" pitchFamily="18" charset="2"/>
                          </a:rPr>
                          <m:t>𝜟</m:t>
                        </m:r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sym typeface="Symbol" pitchFamily="18" charset="2"/>
                          </a:rPr>
                          <m:t>𝑳</m:t>
                        </m:r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sym typeface="Symbol" pitchFamily="18" charset="2"/>
                          </a:rPr>
                          <m:t>=</m:t>
                        </m:r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sym typeface="Symbol" pitchFamily="18" charset="2"/>
                          </a:rPr>
                          <m:t>𝟎</m:t>
                        </m:r>
                      </m:oMath>
                    </a14:m>
                    <a:r>
                      <a:rPr lang="pl-PL" sz="1400" b="1" i="1" dirty="0">
                        <a:solidFill>
                          <a:srgbClr val="008000"/>
                        </a:solidFill>
                        <a:latin typeface="Times New Roman" pitchFamily="18" charset="0"/>
                        <a:sym typeface="Symbol" pitchFamily="18" charset="2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sym typeface="Symbol" pitchFamily="18" charset="2"/>
                          </a:rPr>
                          <m:t>   </m:t>
                        </m:r>
                        <m:sSub>
                          <m:sSubPr>
                            <m:ctrlPr>
                              <a:rPr lang="pl-PL" sz="1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l-PL" sz="1400" b="1" i="1">
                                <a:solidFill>
                                  <a:srgbClr val="008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𝑻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pl-PL" sz="14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pl-PL" sz="1400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l-PL" sz="1400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~ </m:t>
                        </m:r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𝟏</m:t>
                        </m:r>
                        <m:sSup>
                          <m:sSupPr>
                            <m:ctrlPr>
                              <a:rPr lang="pl-PL" sz="1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pl-PL" sz="1400" b="1" i="1">
                                <a:solidFill>
                                  <a:srgbClr val="008000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𝟎</m:t>
                            </m:r>
                          </m:e>
                          <m:sup>
                            <m:r>
                              <a:rPr lang="pl-PL" sz="1400" b="1" i="1">
                                <a:solidFill>
                                  <a:srgbClr val="008000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𝟏𝟖</m:t>
                            </m:r>
                          </m:sup>
                        </m:sSup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𝟏</m:t>
                        </m:r>
                        <m:sSup>
                          <m:sSupPr>
                            <m:ctrlPr>
                              <a:rPr lang="pl-PL" sz="1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pl-PL" sz="1400" b="1" i="1">
                                <a:solidFill>
                                  <a:srgbClr val="008000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𝟎</m:t>
                            </m:r>
                          </m:e>
                          <m:sup>
                            <m:r>
                              <a:rPr lang="pl-PL" sz="1400" b="1" i="1">
                                <a:solidFill>
                                  <a:srgbClr val="008000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𝟐𝟒</m:t>
                            </m:r>
                          </m:sup>
                        </m:sSup>
                        <m:r>
                          <a:rPr lang="pl-PL" sz="1400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 </m:t>
                        </m:r>
                        <m:r>
                          <a:rPr lang="pl-PL" sz="1400" b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𝐲𝐫</m:t>
                        </m:r>
                      </m:oMath>
                    </a14:m>
                    <a:endParaRPr lang="pl-PL" sz="1400" b="1" dirty="0">
                      <a:solidFill>
                        <a:srgbClr val="008000"/>
                      </a:solidFill>
                      <a:latin typeface="Times New Roman" pitchFamily="18" charset="0"/>
                      <a:sym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6984" y="4618962"/>
                    <a:ext cx="3358816" cy="42024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4348" b="-797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4"/>
          <p:cNvGrpSpPr/>
          <p:nvPr/>
        </p:nvGrpSpPr>
        <p:grpSpPr>
          <a:xfrm>
            <a:off x="7086601" y="2667001"/>
            <a:ext cx="3441928" cy="3964859"/>
            <a:chOff x="5562601" y="2667000"/>
            <a:chExt cx="3441928" cy="3964859"/>
          </a:xfrm>
        </p:grpSpPr>
        <p:grpSp>
          <p:nvGrpSpPr>
            <p:cNvPr id="10" name="Group 9"/>
            <p:cNvGrpSpPr/>
            <p:nvPr/>
          </p:nvGrpSpPr>
          <p:grpSpPr>
            <a:xfrm>
              <a:off x="5562601" y="2667000"/>
              <a:ext cx="3441928" cy="2197995"/>
              <a:chOff x="5562601" y="3258892"/>
              <a:chExt cx="3441928" cy="219799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5562601" y="4572000"/>
                <a:ext cx="3276600" cy="815669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Elbow Connector 46"/>
              <p:cNvCxnSpPr/>
              <p:nvPr/>
            </p:nvCxnSpPr>
            <p:spPr>
              <a:xfrm rot="16200000" flipV="1">
                <a:off x="7757197" y="3578895"/>
                <a:ext cx="1319460" cy="679454"/>
              </a:xfrm>
              <a:prstGeom prst="bentConnector3">
                <a:avLst>
                  <a:gd name="adj1" fmla="val 99848"/>
                </a:avLst>
              </a:prstGeom>
              <a:ln w="222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677721" y="4502780"/>
                    <a:ext cx="3326808" cy="9541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pl-PL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𝝂𝜷𝜷</m:t>
                          </m:r>
                          <m:r>
                            <a:rPr lang="pl-PL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:</m:t>
                          </m:r>
                        </m:oMath>
                      </m:oMathPara>
                    </a14:m>
                    <a:endParaRPr lang="pl-PL" sz="2800" b="1" i="1" dirty="0">
                      <a:solidFill>
                        <a:schemeClr val="tx2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sz="2800" i="1" baseline="300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76</m:t>
                          </m:r>
                          <m:r>
                            <a:rPr lang="pl-PL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𝐺𝑒</m:t>
                          </m:r>
                          <m:r>
                            <a:rPr lang="pl-PL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→76</m:t>
                          </m:r>
                          <m:r>
                            <a:rPr lang="pl-PL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𝑆𝑒</m:t>
                          </m:r>
                          <m:r>
                            <a:rPr lang="pl-PL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pl-PL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7721" y="4502780"/>
                    <a:ext cx="3326808" cy="954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054" name="Picture 6" descr="D:\GoogleDrive\prezentacje\obrona\0nbb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722" y="5359214"/>
              <a:ext cx="2943152" cy="127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5791200" y="4866509"/>
                  <a:ext cx="3194053" cy="423834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𝜟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𝑳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𝟐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,    </m:t>
                      </m:r>
                      <m:sSub>
                        <m:sSubPr>
                          <m:ctrlPr>
                            <a:rPr lang="pl-PL" sz="1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l-PL" sz="1400" b="1" i="1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𝑻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pl-PL" sz="1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pl-PL" sz="1400" b="1" i="1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pl-PL" sz="1400" b="1" i="1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&gt;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𝟖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.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𝟎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 ×</m:t>
                      </m:r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𝟏</m:t>
                      </m:r>
                      <m:sSup>
                        <m:sSupPr>
                          <m:ctrlPr>
                            <a:rPr lang="pl-PL" sz="1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pl-PL" sz="1400" b="1" i="1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𝟎</m:t>
                          </m:r>
                        </m:e>
                        <m:sup>
                          <m:r>
                            <a:rPr lang="pl-PL" sz="1400" b="1" i="1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𝟐𝟓</m:t>
                          </m:r>
                        </m:sup>
                      </m:sSup>
                      <m:r>
                        <a:rPr lang="pl-PL" sz="1400" b="1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 </m:t>
                      </m:r>
                      <m:r>
                        <a:rPr lang="pl-PL" sz="1400" b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𝐲𝐫</m:t>
                      </m:r>
                      <m:r>
                        <a:rPr lang="pl-PL" sz="1400" b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pl-PL" sz="1400" b="1" dirty="0">
                      <a:solidFill>
                        <a:schemeClr val="tx2"/>
                      </a:solidFill>
                      <a:latin typeface="Times New Roman" pitchFamily="18" charset="0"/>
                      <a:sym typeface="Symbol" pitchFamily="18" charset="2"/>
                    </a:rPr>
                    <a:t>(</a:t>
                  </a:r>
                  <a:r>
                    <a:rPr lang="pl-PL" sz="1400" b="1" baseline="30000" dirty="0">
                      <a:solidFill>
                        <a:schemeClr val="tx2"/>
                      </a:solidFill>
                      <a:latin typeface="Times New Roman" pitchFamily="18" charset="0"/>
                      <a:sym typeface="Symbol" pitchFamily="18" charset="2"/>
                    </a:rPr>
                    <a:t>76</a:t>
                  </a:r>
                  <a:r>
                    <a:rPr lang="pl-PL" sz="1400" b="1" dirty="0">
                      <a:solidFill>
                        <a:schemeClr val="tx2"/>
                      </a:solidFill>
                      <a:latin typeface="Times New Roman" pitchFamily="18" charset="0"/>
                      <a:sym typeface="Symbol" pitchFamily="18" charset="2"/>
                    </a:rPr>
                    <a:t>Ge)</a:t>
                  </a: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4866509"/>
                  <a:ext cx="3194053" cy="42383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4286" r="-382" b="-7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8" name="Picture 4" descr="D:\GoogleDrive\prezentacje\obrona\spec_col_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190" y="728506"/>
            <a:ext cx="413432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GoogleDrive\prezentacje\obrona\spec_col_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190" y="728506"/>
            <a:ext cx="413432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0F6FF-2CDD-4B33-BB43-BA34B8645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:r>
                  <a:rPr lang="en-US" i="1" dirty="0"/>
                  <a:t>0</a:t>
                </a:r>
                <a:r>
                  <a:rPr lang="el-GR" i="1" dirty="0"/>
                  <a:t>νββ </a:t>
                </a:r>
                <a:r>
                  <a:rPr lang="en-US" dirty="0"/>
                  <a:t>observed: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violates the </a:t>
                </a:r>
                <a:r>
                  <a:rPr lang="en-US" b="1" dirty="0"/>
                  <a:t>Lepton Number by 2 units = New Physics</a:t>
                </a:r>
                <a:r>
                  <a:rPr lang="en-US" dirty="0"/>
                  <a:t>!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determines the nature of neutrinos: </a:t>
                </a:r>
                <a:r>
                  <a:rPr lang="en-US" b="1" dirty="0"/>
                  <a:t>Majorana particle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gives information on the </a:t>
                </a:r>
                <a:r>
                  <a:rPr lang="el-GR" b="1" i="1" dirty="0"/>
                  <a:t>ν</a:t>
                </a:r>
                <a:r>
                  <a:rPr lang="en-US" b="1" dirty="0"/>
                  <a:t> mass via </a:t>
                </a:r>
                <a:r>
                  <a:rPr lang="en-US" b="1" i="1" dirty="0"/>
                  <a:t>m</a:t>
                </a:r>
                <a:r>
                  <a:rPr lang="el-GR" b="1" i="1" baseline="-25000" dirty="0"/>
                  <a:t>ββ</a:t>
                </a:r>
                <a:r>
                  <a:rPr lang="en-US" b="1" dirty="0"/>
                  <a:t> </a:t>
                </a:r>
                <a:r>
                  <a:rPr lang="en-US" dirty="0"/>
                  <a:t>(light neutrino exchange scenario)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has </a:t>
                </a:r>
                <a:r>
                  <a:rPr lang="en-US" b="1" dirty="0"/>
                  <a:t>never</a:t>
                </a:r>
                <a:r>
                  <a:rPr lang="en-US" dirty="0"/>
                  <a:t> been observed so far!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0F6FF-2CDD-4B33-BB43-BA34B8645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0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22DC020-C4CF-4BD2-A8B0-71C6E90C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Neutrinoless double beta decay (</a:t>
            </a:r>
            <a:r>
              <a:rPr lang="en-US" i="1" dirty="0"/>
              <a:t>0</a:t>
            </a:r>
            <a:r>
              <a:rPr lang="el-GR" i="1" dirty="0"/>
              <a:t>νββ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44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l-PL" dirty="0"/>
                  <a:t>Sensitivity of the </a:t>
                </a:r>
                <a14:m>
                  <m:oMath xmlns:m="http://schemas.openxmlformats.org/officeDocument/2006/math">
                    <m:r>
                      <a:rPr lang="pl-PL"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pl-PL">
                        <a:latin typeface="Cambria Math"/>
                      </a:rPr>
                      <m:t>νββ</m:t>
                    </m:r>
                  </m:oMath>
                </a14:m>
                <a:r>
                  <a:rPr lang="pl-PL" dirty="0"/>
                  <a:t> experiment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67" t="-16000" b="-384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5"/>
              <p:cNvSpPr txBox="1"/>
              <p:nvPr/>
            </p:nvSpPr>
            <p:spPr>
              <a:xfrm>
                <a:off x="6245672" y="671194"/>
                <a:ext cx="5565327" cy="5069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Half-life limit calculation: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sz="2400" dirty="0"/>
                  <a:t>No background:</a:t>
                </a:r>
              </a:p>
              <a:p>
                <a:r>
                  <a:rPr lang="pl-PL" sz="24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90% 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𝐶𝐿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𝑙𝑛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1.64</m:t>
                        </m:r>
                      </m:den>
                    </m:f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den>
                    </m:f>
                    <m:r>
                      <a:rPr lang="pl-PL" sz="2400" i="1">
                        <a:latin typeface="Cambria Math" panose="02040503050406030204" pitchFamily="18" charset="0"/>
                        <a:ea typeface="Cambria Math"/>
                      </a:rPr>
                      <m:t>𝜖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/>
                      </a:rPr>
                      <m:t>∙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𝑀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</m:oMath>
                </a14:m>
                <a:endParaRPr lang="en-US" sz="2400" i="1" dirty="0"/>
              </a:p>
              <a:p>
                <a:r>
                  <a:rPr lang="pl-PL" sz="2400" i="1" dirty="0"/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sz="2400" dirty="0"/>
                  <a:t>With </a:t>
                </a:r>
                <a:r>
                  <a:rPr lang="pl-PL" sz="2400" dirty="0">
                    <a:solidFill>
                      <a:srgbClr val="C00000"/>
                    </a:solidFill>
                  </a:rPr>
                  <a:t>background</a:t>
                </a:r>
                <a:r>
                  <a:rPr lang="pl-PL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90% 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𝐶𝐿</m:t>
                        </m:r>
                      </m:e>
                    </m:d>
                    <m:r>
                      <a:rPr lang="pl-PL" sz="2400" b="1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𝑙𝑛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1.64</m:t>
                        </m:r>
                      </m:den>
                    </m:f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den>
                    </m:f>
                    <m:r>
                      <a:rPr lang="pl-PL" sz="2400" i="1">
                        <a:latin typeface="Cambria Math" panose="02040503050406030204" pitchFamily="18" charset="0"/>
                        <a:ea typeface="Cambria Math"/>
                      </a:rPr>
                      <m:t>𝜖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/>
                      </a:rPr>
                      <m:t>∙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𝑀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∙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num>
                          <m:den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∙∆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𝐸</m:t>
                            </m:r>
                          </m:den>
                        </m:f>
                        <m:r>
                          <a:rPr lang="pl-PL" sz="2400" i="1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pl-PL" sz="2400" i="1" dirty="0"/>
                  <a:t>	</a:t>
                </a:r>
                <a:endParaRPr lang="en-US" sz="2400" i="1" dirty="0"/>
              </a:p>
              <a:p>
                <a:r>
                  <a:rPr lang="en-US" sz="2400" dirty="0"/>
                  <a:t>High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background level </a:t>
                </a:r>
                <a:r>
                  <a:rPr lang="en-US" sz="2400" dirty="0"/>
                  <a:t>(B) causes a saturation of the sensitivity curve!</a:t>
                </a:r>
              </a:p>
              <a:p>
                <a:endParaRPr lang="en-US" sz="2400" dirty="0"/>
              </a:p>
              <a:p>
                <a:pPr algn="ctr"/>
                <a:r>
                  <a:rPr lang="en-US" sz="2400" dirty="0"/>
                  <a:t>Lowering background is the key in this kind of experiments!</a:t>
                </a:r>
              </a:p>
            </p:txBody>
          </p:sp>
        </mc:Choice>
        <mc:Fallback xmlns="">
          <p:sp>
            <p:nvSpPr>
              <p:cNvPr id="8" name="pole 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672" y="671194"/>
                <a:ext cx="5565327" cy="5069465"/>
              </a:xfrm>
              <a:prstGeom prst="rect">
                <a:avLst/>
              </a:prstGeom>
              <a:blipFill>
                <a:blip r:embed="rId3"/>
                <a:stretch>
                  <a:fillRect l="-1754" t="-962" r="-2303" b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407343" y="5676060"/>
            <a:ext cx="674505" cy="326080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77663" y="6002140"/>
            <a:ext cx="3962400" cy="369332"/>
          </a:xfrm>
          <a:prstGeom prst="rect">
            <a:avLst/>
          </a:prstGeom>
          <a:noFill/>
          <a:ln w="22225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Exposure = isotope mass × meas. time</a:t>
            </a:r>
          </a:p>
        </p:txBody>
      </p:sp>
      <p:pic>
        <p:nvPicPr>
          <p:cNvPr id="3075" name="Picture 3" descr="D:\GoogleDrive\prezentacje\2017_09_przegorzaly\Untitled-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64"/>
          <a:stretch/>
        </p:blipFill>
        <p:spPr bwMode="auto">
          <a:xfrm>
            <a:off x="381000" y="671194"/>
            <a:ext cx="5257800" cy="49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5692EC-8EDE-4937-9A13-9EC07350DE5B}"/>
              </a:ext>
            </a:extLst>
          </p:cNvPr>
          <p:cNvSpPr/>
          <p:nvPr/>
        </p:nvSpPr>
        <p:spPr>
          <a:xfrm>
            <a:off x="10509251" y="3194050"/>
            <a:ext cx="577850" cy="234950"/>
          </a:xfrm>
          <a:prstGeom prst="roundRect">
            <a:avLst/>
          </a:prstGeom>
          <a:noFill/>
          <a:ln>
            <a:solidFill>
              <a:schemeClr val="accent2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zawartości 15"/>
          <p:cNvSpPr>
            <a:spLocks noGrp="1"/>
          </p:cNvSpPr>
          <p:nvPr>
            <p:ph idx="1"/>
          </p:nvPr>
        </p:nvSpPr>
        <p:spPr>
          <a:xfrm>
            <a:off x="206033" y="4955725"/>
            <a:ext cx="5640393" cy="1537149"/>
          </a:xfrm>
        </p:spPr>
        <p:txBody>
          <a:bodyPr>
            <a:normAutofit/>
          </a:bodyPr>
          <a:lstStyle/>
          <a:p>
            <a:r>
              <a:rPr lang="pl-PL" sz="2800" dirty="0"/>
              <a:t>Determining the limit on </a:t>
            </a:r>
            <a:r>
              <a:rPr lang="en-US" sz="2800" dirty="0"/>
              <a:t>effective </a:t>
            </a:r>
            <a:r>
              <a:rPr lang="pl-PL" sz="2800" dirty="0"/>
              <a:t>neutrino mass can reject </a:t>
            </a:r>
            <a:r>
              <a:rPr lang="pl-PL" sz="2800" b="1" dirty="0"/>
              <a:t>inverted hierarchy </a:t>
            </a:r>
            <a:r>
              <a:rPr lang="pl-PL" sz="2800" dirty="0"/>
              <a:t>hipothesis </a:t>
            </a:r>
          </a:p>
          <a:p>
            <a:endParaRPr lang="en-US" sz="2800" dirty="0"/>
          </a:p>
        </p:txBody>
      </p:sp>
      <p:sp>
        <p:nvSpPr>
          <p:cNvPr id="15" name="Tytuł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Neutrino mass – </a:t>
            </a:r>
            <a:r>
              <a:rPr lang="en-US" sz="3600" dirty="0"/>
              <a:t>inverted</a:t>
            </a:r>
            <a:r>
              <a:rPr lang="pl-PL" sz="3600" dirty="0"/>
              <a:t> </a:t>
            </a:r>
            <a:r>
              <a:rPr lang="pl-PL" sz="3600" dirty="0" err="1"/>
              <a:t>or</a:t>
            </a:r>
            <a:r>
              <a:rPr lang="pl-PL" sz="3600" dirty="0"/>
              <a:t> </a:t>
            </a:r>
            <a:r>
              <a:rPr lang="en-US" sz="3600" dirty="0"/>
              <a:t>normal</a:t>
            </a:r>
            <a:r>
              <a:rPr lang="pl-PL" sz="3600" dirty="0"/>
              <a:t> hierarchy?</a:t>
            </a:r>
            <a:endParaRPr lang="en-US" sz="36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5791201" y="958956"/>
            <a:ext cx="5728060" cy="3994044"/>
            <a:chOff x="1619672" y="836712"/>
            <a:chExt cx="9578133" cy="5758240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836712"/>
              <a:ext cx="6048672" cy="5758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Prostokąt 5"/>
            <p:cNvSpPr/>
            <p:nvPr/>
          </p:nvSpPr>
          <p:spPr>
            <a:xfrm>
              <a:off x="2699792" y="1340768"/>
              <a:ext cx="4824536" cy="360040"/>
            </a:xfrm>
            <a:prstGeom prst="rect">
              <a:avLst/>
            </a:prstGeom>
            <a:solidFill>
              <a:srgbClr val="0F6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claim of evidence</a:t>
              </a:r>
            </a:p>
          </p:txBody>
        </p:sp>
        <p:cxnSp>
          <p:nvCxnSpPr>
            <p:cNvPr id="7" name="Łącznik prostoliniowy 6"/>
            <p:cNvCxnSpPr/>
            <p:nvPr/>
          </p:nvCxnSpPr>
          <p:spPr>
            <a:xfrm>
              <a:off x="2699792" y="1742009"/>
              <a:ext cx="4824536" cy="0"/>
            </a:xfrm>
            <a:prstGeom prst="line">
              <a:avLst/>
            </a:prstGeom>
            <a:ln w="4445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ole tekstowe 7"/>
            <p:cNvSpPr txBox="1"/>
            <p:nvPr/>
          </p:nvSpPr>
          <p:spPr>
            <a:xfrm>
              <a:off x="7588372" y="1471050"/>
              <a:ext cx="2351290" cy="532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25</a:t>
              </a:r>
              <a:r>
                <a:rPr lang="en-US" dirty="0"/>
                <a:t> yr (GD I)</a:t>
              </a:r>
            </a:p>
          </p:txBody>
        </p:sp>
        <p:cxnSp>
          <p:nvCxnSpPr>
            <p:cNvPr id="9" name="Łącznik prostoliniowy 8"/>
            <p:cNvCxnSpPr/>
            <p:nvPr/>
          </p:nvCxnSpPr>
          <p:spPr>
            <a:xfrm>
              <a:off x="2699792" y="2276872"/>
              <a:ext cx="4824536" cy="0"/>
            </a:xfrm>
            <a:prstGeom prst="line">
              <a:avLst/>
            </a:prstGeom>
            <a:ln w="4445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7580407" y="2020567"/>
              <a:ext cx="2447786" cy="532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26</a:t>
              </a:r>
              <a:r>
                <a:rPr lang="en-US" dirty="0"/>
                <a:t> yr (GD II)</a:t>
              </a:r>
            </a:p>
          </p:txBody>
        </p:sp>
        <p:cxnSp>
          <p:nvCxnSpPr>
            <p:cNvPr id="11" name="Łącznik prostoliniowy 10"/>
            <p:cNvCxnSpPr/>
            <p:nvPr/>
          </p:nvCxnSpPr>
          <p:spPr>
            <a:xfrm>
              <a:off x="2699792" y="2862228"/>
              <a:ext cx="4824536" cy="0"/>
            </a:xfrm>
            <a:prstGeom prst="line">
              <a:avLst/>
            </a:prstGeom>
            <a:ln w="4445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11"/>
            <p:cNvSpPr txBox="1"/>
            <p:nvPr/>
          </p:nvSpPr>
          <p:spPr>
            <a:xfrm>
              <a:off x="7572443" y="2599054"/>
              <a:ext cx="3625362" cy="532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27</a:t>
              </a:r>
              <a:r>
                <a:rPr lang="en-US" dirty="0"/>
                <a:t> yr (</a:t>
              </a:r>
              <a:r>
                <a:rPr lang="pl-PL" dirty="0"/>
                <a:t>L</a:t>
              </a:r>
              <a:r>
                <a:rPr lang="en-US" dirty="0"/>
                <a:t>E</a:t>
              </a:r>
              <a:r>
                <a:rPr lang="pl-PL" dirty="0"/>
                <a:t>G</a:t>
              </a:r>
              <a:r>
                <a:rPr lang="en-US" dirty="0"/>
                <a:t>END</a:t>
              </a:r>
              <a:r>
                <a:rPr lang="pl-PL" dirty="0"/>
                <a:t> </a:t>
              </a:r>
              <a:r>
                <a:rPr lang="en-US" dirty="0"/>
                <a:t>200)</a:t>
              </a:r>
            </a:p>
          </p:txBody>
        </p:sp>
        <p:cxnSp>
          <p:nvCxnSpPr>
            <p:cNvPr id="13" name="Łącznik prostoliniowy 12"/>
            <p:cNvCxnSpPr/>
            <p:nvPr/>
          </p:nvCxnSpPr>
          <p:spPr>
            <a:xfrm>
              <a:off x="2701279" y="3501008"/>
              <a:ext cx="4824536" cy="0"/>
            </a:xfrm>
            <a:prstGeom prst="line">
              <a:avLst/>
            </a:prstGeom>
            <a:ln w="44450">
              <a:solidFill>
                <a:schemeClr val="tx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7589858" y="3244702"/>
              <a:ext cx="3421648" cy="532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28</a:t>
              </a:r>
              <a:r>
                <a:rPr lang="en-US" dirty="0"/>
                <a:t> yr</a:t>
              </a:r>
              <a:r>
                <a:rPr lang="pl-PL" dirty="0"/>
                <a:t> (L</a:t>
              </a:r>
              <a:r>
                <a:rPr lang="en-US" dirty="0"/>
                <a:t>EGEND 1T</a:t>
              </a:r>
              <a:r>
                <a:rPr lang="pl-PL" dirty="0"/>
                <a:t>)</a:t>
              </a:r>
              <a:endParaRPr lang="en-US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34" y="750146"/>
            <a:ext cx="4868474" cy="397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>
          <a:xfrm>
            <a:off x="4559672" y="64928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Astrofizyka Cząstek w Polsce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86930" y="4953000"/>
                <a:ext cx="3952470" cy="824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dirty="0">
                    <a:latin typeface="Cambria Math"/>
                  </a:rPr>
                  <a:t>Effective neutrino mass </a:t>
                </a:r>
                <a:r>
                  <a:rPr lang="en-US" dirty="0">
                    <a:latin typeface="Cambria Math"/>
                  </a:rPr>
                  <a:t>calculation</a:t>
                </a:r>
                <a:r>
                  <a:rPr lang="pl-PL" dirty="0">
                    <a:latin typeface="Cambria Math"/>
                  </a:rPr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1/2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  <m:r>
                      <a:rPr lang="pl-PL" i="1">
                        <a:latin typeface="Cambria Math"/>
                        <a:ea typeface="Cambria Math"/>
                      </a:rPr>
                      <m:t> ∙ 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𝑀𝑛𝑢𝑐</m:t>
                        </m:r>
                        <m:r>
                          <a:rPr lang="pl-PL" i="1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p>
                        <m:r>
                          <a:rPr lang="pl-PL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𝑒𝑒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  <a:ea typeface="Cambria Math"/>
                          </a:rPr>
                          <m:t>&gt;</m:t>
                        </m:r>
                      </m:e>
                      <m:sup>
                        <m:r>
                          <a:rPr lang="pl-PL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930" y="4953000"/>
                <a:ext cx="3952470" cy="824008"/>
              </a:xfrm>
              <a:prstGeom prst="rect">
                <a:avLst/>
              </a:prstGeom>
              <a:blipFill>
                <a:blip r:embed="rId4"/>
                <a:stretch>
                  <a:fillRect l="-1233" t="-5185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27097" y="5715000"/>
                <a:ext cx="29718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1400" i="1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pl-PL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sz="14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pl-PL" sz="1400" i="1">
                            <a:latin typeface="Cambria Math"/>
                            <a:ea typeface="Cambria Math"/>
                          </a:rPr>
                          <m:t>𝑒𝑒</m:t>
                        </m:r>
                      </m:sub>
                    </m:sSub>
                    <m:r>
                      <a:rPr lang="pl-PL" sz="1400" i="1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pl-PL" sz="1400" dirty="0"/>
                  <a:t> - </a:t>
                </a:r>
                <a:r>
                  <a:rPr lang="en-US" sz="1400" dirty="0"/>
                  <a:t>effective</a:t>
                </a:r>
                <a:r>
                  <a:rPr lang="pl-PL" sz="1400" dirty="0"/>
                  <a:t> neutrino mass</a:t>
                </a:r>
              </a:p>
              <a:p>
                <a14:m>
                  <m:oMath xmlns:m="http://schemas.openxmlformats.org/officeDocument/2006/math">
                    <m:r>
                      <a:rPr lang="pl-PL" sz="1400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pl-PL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l-PL" sz="1400" i="1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pl-PL" sz="1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l-PL" sz="14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pl-PL" sz="1400" dirty="0"/>
                  <a:t> - </a:t>
                </a:r>
                <a:r>
                  <a:rPr lang="pl-PL" sz="1400" dirty="0" err="1"/>
                  <a:t>space</a:t>
                </a:r>
                <a:r>
                  <a:rPr lang="pl-PL" sz="1400" dirty="0"/>
                  <a:t> </a:t>
                </a:r>
                <a:r>
                  <a:rPr lang="pl-PL" sz="1400" dirty="0" err="1"/>
                  <a:t>phase</a:t>
                </a:r>
                <a:r>
                  <a:rPr lang="pl-PL" sz="1400" dirty="0"/>
                  <a:t> </a:t>
                </a:r>
                <a:r>
                  <a:rPr lang="pl-PL" sz="1400" dirty="0" err="1"/>
                  <a:t>factor</a:t>
                </a:r>
                <a:endParaRPr lang="pl-PL" sz="1400" dirty="0"/>
              </a:p>
              <a:p>
                <a14:m>
                  <m:oMath xmlns:m="http://schemas.openxmlformats.org/officeDocument/2006/math">
                    <m:r>
                      <a:rPr lang="pl-PL" sz="1400" i="1">
                        <a:latin typeface="Cambria Math"/>
                        <a:ea typeface="Cambria Math"/>
                      </a:rPr>
                      <m:t>𝑀</m:t>
                    </m:r>
                    <m:r>
                      <a:rPr lang="pl-PL" sz="1400" i="1" baseline="-25000">
                        <a:latin typeface="Cambria Math"/>
                        <a:ea typeface="Cambria Math"/>
                      </a:rPr>
                      <m:t>𝑛𝑢𝑐</m:t>
                    </m:r>
                  </m:oMath>
                </a14:m>
                <a:r>
                  <a:rPr lang="pl-PL" sz="1400" dirty="0"/>
                  <a:t> – </a:t>
                </a:r>
                <a:r>
                  <a:rPr lang="pl-PL" sz="1400" dirty="0" err="1"/>
                  <a:t>nuclear</a:t>
                </a:r>
                <a:r>
                  <a:rPr lang="pl-PL" sz="1400" dirty="0"/>
                  <a:t> </a:t>
                </a:r>
                <a:r>
                  <a:rPr lang="pl-PL" sz="1400" dirty="0" err="1"/>
                  <a:t>matrix</a:t>
                </a:r>
                <a:r>
                  <a:rPr lang="pl-PL" sz="1400" dirty="0"/>
                  <a:t> element</a:t>
                </a:r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097" y="5715000"/>
                <a:ext cx="2971800" cy="738664"/>
              </a:xfrm>
              <a:prstGeom prst="rect">
                <a:avLst/>
              </a:prstGeom>
              <a:blipFill>
                <a:blip r:embed="rId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91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0" y="609600"/>
                <a:ext cx="5511114" cy="6248400"/>
              </a:xfrm>
            </p:spPr>
            <p:txBody>
              <a:bodyPr>
                <a:normAutofit/>
              </a:bodyPr>
              <a:lstStyle/>
              <a:p>
                <a:r>
                  <a:rPr lang="pl-PL" sz="2400" b="1" dirty="0"/>
                  <a:t>GERDA</a:t>
                </a:r>
                <a:r>
                  <a:rPr lang="pl-PL" sz="2400" dirty="0"/>
                  <a:t> (</a:t>
                </a:r>
                <a:r>
                  <a:rPr lang="pl-PL" sz="2400" b="1" dirty="0" err="1"/>
                  <a:t>GER</a:t>
                </a:r>
                <a:r>
                  <a:rPr lang="pl-PL" sz="2400" dirty="0" err="1"/>
                  <a:t>manium</a:t>
                </a:r>
                <a:r>
                  <a:rPr lang="pl-PL" sz="2400" dirty="0"/>
                  <a:t> </a:t>
                </a:r>
                <a:r>
                  <a:rPr lang="pl-PL" sz="2400" b="1" dirty="0" err="1"/>
                  <a:t>D</a:t>
                </a:r>
                <a:r>
                  <a:rPr lang="pl-PL" sz="2400" dirty="0" err="1"/>
                  <a:t>etector</a:t>
                </a:r>
                <a:r>
                  <a:rPr lang="pl-PL" sz="2400" dirty="0"/>
                  <a:t> </a:t>
                </a:r>
                <a:r>
                  <a:rPr lang="pl-PL" sz="2400" b="1" dirty="0" err="1"/>
                  <a:t>A</a:t>
                </a:r>
                <a:r>
                  <a:rPr lang="pl-PL" sz="2400" dirty="0" err="1"/>
                  <a:t>rray</a:t>
                </a:r>
                <a:r>
                  <a:rPr lang="pl-PL" sz="2400" dirty="0"/>
                  <a:t>) </a:t>
                </a:r>
                <a:r>
                  <a:rPr lang="pl-PL" sz="2400" dirty="0" err="1"/>
                  <a:t>has</a:t>
                </a:r>
                <a:r>
                  <a:rPr lang="pl-PL" sz="2400" dirty="0"/>
                  <a:t> </a:t>
                </a:r>
                <a:r>
                  <a:rPr lang="pl-PL" sz="2400" dirty="0" err="1"/>
                  <a:t>been</a:t>
                </a:r>
                <a:r>
                  <a:rPr lang="pl-PL" sz="2400" dirty="0"/>
                  <a:t> </a:t>
                </a:r>
                <a:r>
                  <a:rPr lang="pl-PL" sz="2400" dirty="0" err="1"/>
                  <a:t>designed</a:t>
                </a:r>
                <a:r>
                  <a:rPr lang="pl-PL" sz="2400" dirty="0"/>
                  <a:t> to </a:t>
                </a:r>
                <a:r>
                  <a:rPr lang="pl-PL" sz="2400" dirty="0" err="1"/>
                  <a:t>investigate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neutrinoless</a:t>
                </a:r>
                <a:r>
                  <a:rPr lang="pl-PL" sz="2400" dirty="0"/>
                  <a:t> </a:t>
                </a:r>
                <a:r>
                  <a:rPr lang="pl-PL" sz="2400" dirty="0" err="1"/>
                  <a:t>double</a:t>
                </a:r>
                <a:r>
                  <a:rPr lang="pl-PL" sz="2400" dirty="0"/>
                  <a:t> beta </a:t>
                </a:r>
                <a:r>
                  <a:rPr lang="pl-PL" sz="2400" dirty="0" err="1"/>
                  <a:t>decay</a:t>
                </a:r>
                <a:r>
                  <a:rPr lang="pl-PL" sz="2400" dirty="0"/>
                  <a:t> of </a:t>
                </a:r>
                <a:r>
                  <a:rPr lang="pl-PL" sz="2400" baseline="30000" dirty="0"/>
                  <a:t>76</a:t>
                </a:r>
                <a:r>
                  <a:rPr lang="pl-PL" sz="2400" dirty="0"/>
                  <a:t>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pl-PL" sz="2400" i="1">
                            <a:latin typeface="Cambria Math"/>
                          </a:rPr>
                          <m:t>𝛽𝛽</m:t>
                        </m:r>
                      </m:sub>
                    </m:sSub>
                    <m:r>
                      <a:rPr lang="pl-PL" sz="2400" i="1">
                        <a:latin typeface="Cambria Math"/>
                      </a:rPr>
                      <m:t>=2039 </m:t>
                    </m:r>
                    <m:r>
                      <m:rPr>
                        <m:sty m:val="p"/>
                      </m:rPr>
                      <a:rPr lang="pl-PL" sz="2400">
                        <a:latin typeface="Cambria Math"/>
                      </a:rPr>
                      <m:t>keV</m:t>
                    </m:r>
                  </m:oMath>
                </a14:m>
                <a:r>
                  <a:rPr lang="pl-PL" sz="2400" dirty="0"/>
                  <a:t>)</a:t>
                </a:r>
              </a:p>
              <a:p>
                <a:pPr lvl="1"/>
                <a:r>
                  <a:rPr lang="pl-PL" sz="2400" dirty="0"/>
                  <a:t>Ge mono-</a:t>
                </a:r>
                <a:r>
                  <a:rPr lang="pl-PL" sz="2400" dirty="0" err="1"/>
                  <a:t>crystals</a:t>
                </a:r>
                <a:r>
                  <a:rPr lang="pl-PL" sz="2400" dirty="0"/>
                  <a:t> </a:t>
                </a:r>
                <a:r>
                  <a:rPr lang="pl-PL" sz="2400" dirty="0" err="1"/>
                  <a:t>are</a:t>
                </a:r>
                <a:r>
                  <a:rPr lang="pl-PL" sz="2400" dirty="0"/>
                  <a:t> </a:t>
                </a:r>
                <a:r>
                  <a:rPr lang="pl-PL" sz="2400" b="1" dirty="0" err="1"/>
                  <a:t>very</a:t>
                </a:r>
                <a:r>
                  <a:rPr lang="pl-PL" sz="2400" b="1" dirty="0"/>
                  <a:t> </a:t>
                </a:r>
                <a:r>
                  <a:rPr lang="pl-PL" sz="2400" b="1" dirty="0" err="1"/>
                  <a:t>radiopure</a:t>
                </a:r>
                <a:r>
                  <a:rPr lang="pl-PL" sz="2400" b="1" dirty="0"/>
                  <a:t> </a:t>
                </a:r>
              </a:p>
              <a:p>
                <a:pPr lvl="1"/>
                <a:r>
                  <a:rPr lang="pl-PL" sz="2400" dirty="0"/>
                  <a:t>Ge </a:t>
                </a:r>
                <a:r>
                  <a:rPr lang="pl-PL" sz="2400" dirty="0" err="1"/>
                  <a:t>detectors</a:t>
                </a:r>
                <a:r>
                  <a:rPr lang="pl-PL" sz="2400" dirty="0"/>
                  <a:t> </a:t>
                </a:r>
                <a:r>
                  <a:rPr lang="pl-PL" sz="2400" b="1" dirty="0" err="1"/>
                  <a:t>have</a:t>
                </a:r>
                <a:r>
                  <a:rPr lang="pl-PL" sz="2400" b="1" dirty="0"/>
                  <a:t> </a:t>
                </a:r>
                <a:r>
                  <a:rPr lang="pl-PL" sz="2400" b="1" dirty="0" err="1"/>
                  <a:t>excellent</a:t>
                </a:r>
                <a:r>
                  <a:rPr lang="pl-PL" sz="2400" b="1" dirty="0"/>
                  <a:t> </a:t>
                </a:r>
                <a:r>
                  <a:rPr lang="pl-PL" sz="2400" b="1" dirty="0" err="1"/>
                  <a:t>energy</a:t>
                </a:r>
                <a:r>
                  <a:rPr lang="pl-PL" sz="2400" b="1" dirty="0"/>
                  <a:t> resolution</a:t>
                </a:r>
              </a:p>
              <a:p>
                <a:pPr lvl="1"/>
                <a:r>
                  <a:rPr lang="en-US" sz="2400" dirty="0"/>
                  <a:t>High </a:t>
                </a:r>
                <a:r>
                  <a:rPr lang="en-US" sz="2400" b="1" dirty="0"/>
                  <a:t>detection efficiency </a:t>
                </a:r>
                <a:r>
                  <a:rPr lang="en-US" sz="2400" dirty="0"/>
                  <a:t>(d</a:t>
                </a:r>
                <a:r>
                  <a:rPr lang="pl-PL" sz="2400" dirty="0" err="1"/>
                  <a:t>etector</a:t>
                </a:r>
                <a:r>
                  <a:rPr lang="pl-PL" sz="2400" dirty="0"/>
                  <a:t> = </a:t>
                </a:r>
                <a:r>
                  <a:rPr lang="pl-PL" sz="2400" dirty="0" err="1"/>
                  <a:t>source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/>
                      </a:rPr>
                      <m:t>𝜖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≈1</m:t>
                    </m:r>
                  </m:oMath>
                </a14:m>
                <a:r>
                  <a:rPr lang="pl-PL" sz="2400" dirty="0"/>
                  <a:t>)</a:t>
                </a:r>
              </a:p>
              <a:p>
                <a:pPr lvl="1"/>
                <a:r>
                  <a:rPr lang="pl-PL" sz="2400" dirty="0"/>
                  <a:t>Enrichment of </a:t>
                </a:r>
                <a:r>
                  <a:rPr lang="pl-PL" sz="2400" baseline="30000" dirty="0"/>
                  <a:t>76</a:t>
                </a:r>
                <a:r>
                  <a:rPr lang="pl-PL" sz="2400" dirty="0"/>
                  <a:t>Ge required (7.4% </a:t>
                </a:r>
                <a:r>
                  <a:rPr lang="en-US" sz="2400" dirty="0">
                    <a:latin typeface="Times New Roman" pitchFamily="18" charset="0"/>
                    <a:sym typeface="Symbol" pitchFamily="18" charset="2"/>
                  </a:rPr>
                  <a:t></a:t>
                </a:r>
                <a:r>
                  <a:rPr lang="pl-PL" sz="2400" dirty="0">
                    <a:latin typeface="Times New Roman" pitchFamily="18" charset="0"/>
                    <a:sym typeface="Symbol" pitchFamily="18" charset="2"/>
                  </a:rPr>
                  <a:t> </a:t>
                </a:r>
                <a:r>
                  <a:rPr lang="pl-PL" sz="2400" dirty="0"/>
                  <a:t>86%)</a:t>
                </a:r>
              </a:p>
              <a:p>
                <a:pPr marL="0" indent="0">
                  <a:buNone/>
                </a:pPr>
                <a:endParaRPr lang="pl-PL" sz="2800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09600"/>
                <a:ext cx="5511114" cy="6248400"/>
              </a:xfrm>
              <a:blipFill>
                <a:blip r:embed="rId2"/>
                <a:stretch>
                  <a:fillRect t="-780" r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GERDA </a:t>
            </a:r>
            <a:r>
              <a:rPr lang="pl-PL" dirty="0" err="1"/>
              <a:t>experiment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 dirty="0"/>
          </a:p>
        </p:txBody>
      </p:sp>
      <p:pic>
        <p:nvPicPr>
          <p:cNvPr id="8" name="Picture 6" descr="nature21717-sf2.jpg (800×6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677" y="811141"/>
            <a:ext cx="5770864" cy="46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08557" y="6185097"/>
            <a:ext cx="319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Source: GERDA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00115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500" y="703057"/>
            <a:ext cx="8780343" cy="1332148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/>
              <a:t>Main</a:t>
            </a:r>
            <a:r>
              <a:rPr lang="pl-PL" dirty="0"/>
              <a:t> design </a:t>
            </a:r>
            <a:r>
              <a:rPr lang="pl-PL" dirty="0" err="1"/>
              <a:t>features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bare HPGe diodes immersed in LAr (</a:t>
            </a:r>
            <a:r>
              <a:rPr lang="pl-PL" dirty="0" err="1"/>
              <a:t>cooling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Readout of LAr scintillation light via PMTs and </a:t>
            </a:r>
            <a:r>
              <a:rPr lang="pl-PL" dirty="0" err="1"/>
              <a:t>SiPM</a:t>
            </a:r>
            <a:r>
              <a:rPr lang="en-US" dirty="0"/>
              <a:t> (active veto)</a:t>
            </a:r>
          </a:p>
          <a:p>
            <a:pPr lvl="1"/>
            <a:r>
              <a:rPr lang="en-US" dirty="0"/>
              <a:t>Readout of germanium signals </a:t>
            </a:r>
            <a:endParaRPr lang="pl-P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Design of GERDA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2D9104-78E8-41B2-817F-4705C62467ED}"/>
              </a:ext>
            </a:extLst>
          </p:cNvPr>
          <p:cNvGrpSpPr/>
          <p:nvPr/>
        </p:nvGrpSpPr>
        <p:grpSpPr>
          <a:xfrm>
            <a:off x="1552537" y="2035205"/>
            <a:ext cx="9086926" cy="4192166"/>
            <a:chOff x="1581074" y="2189162"/>
            <a:chExt cx="9086926" cy="4192166"/>
          </a:xfrm>
        </p:grpSpPr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V="1">
              <a:off x="5051884" y="4617135"/>
              <a:ext cx="648072" cy="786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E1B881-DEA7-4832-93E8-8C59789F0B73}"/>
                </a:ext>
              </a:extLst>
            </p:cNvPr>
            <p:cNvGrpSpPr/>
            <p:nvPr/>
          </p:nvGrpSpPr>
          <p:grpSpPr>
            <a:xfrm>
              <a:off x="5735960" y="2246670"/>
              <a:ext cx="4932040" cy="4109193"/>
              <a:chOff x="5735960" y="2246670"/>
              <a:chExt cx="4932040" cy="4109193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5960" y="2586039"/>
                <a:ext cx="1493494" cy="3769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6240" y="2246670"/>
                <a:ext cx="2411760" cy="3272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V="1">
                <a:off x="7140116" y="5157193"/>
                <a:ext cx="1260140" cy="628241"/>
              </a:xfrm>
              <a:prstGeom prst="straightConnector1">
                <a:avLst/>
              </a:prstGeom>
              <a:ln w="3492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8580276" y="5589240"/>
                <a:ext cx="18362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  <a:effectLst>
                <a:outerShdw blurRad="50800" dist="38100" dir="2700000" algn="tl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8400256" y="4077072"/>
                <a:ext cx="0" cy="7920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  <a:effectLst>
                <a:outerShdw blurRad="50800" dist="38100" dir="2700000" algn="tl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048812" y="5625244"/>
                <a:ext cx="1367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≈ Ø80 mm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401596" y="4255665"/>
                <a:ext cx="1053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≈ 30 mm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448146-1114-499C-979B-5EEFA4FA8259}"/>
                </a:ext>
              </a:extLst>
            </p:cNvPr>
            <p:cNvGrpSpPr/>
            <p:nvPr/>
          </p:nvGrpSpPr>
          <p:grpSpPr>
            <a:xfrm>
              <a:off x="1581074" y="2189162"/>
              <a:ext cx="3470810" cy="4192166"/>
              <a:chOff x="1581074" y="2189162"/>
              <a:chExt cx="3470810" cy="4192166"/>
            </a:xfrm>
          </p:grpSpPr>
          <p:pic>
            <p:nvPicPr>
              <p:cNvPr id="4099" name="Picture 3" descr="D:\Dropbox\phd\gfx\gerda\gerda_setup_denoised_desc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81074" y="2189162"/>
                <a:ext cx="3470810" cy="4192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030072" y="6093297"/>
                <a:ext cx="2021812" cy="276999"/>
              </a:xfrm>
              <a:prstGeom prst="rect">
                <a:avLst/>
              </a:prstGeom>
              <a:solidFill>
                <a:schemeClr val="bg1">
                  <a:alpha val="3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/>
                  <a:t>Source: GERDA Collaboration</a:t>
                </a:r>
                <a:endParaRPr lang="pl-PL" sz="1200" baseline="30000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819636" y="5518982"/>
                <a:ext cx="1199444" cy="439590"/>
              </a:xfrm>
              <a:prstGeom prst="roundRect">
                <a:avLst/>
              </a:prstGeom>
              <a:solidFill>
                <a:schemeClr val="tx1">
                  <a:alpha val="7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902956" y="5625244"/>
                <a:ext cx="1116124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920958" y="5589240"/>
                <a:ext cx="1080120" cy="369332"/>
              </a:xfrm>
              <a:prstGeom prst="rect">
                <a:avLst/>
              </a:prstGeom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chemeClr val="bg1"/>
                    </a:solidFill>
                  </a:rPr>
                  <a:t>≈ </a:t>
                </a:r>
                <a:r>
                  <a:rPr lang="pl-PL" sz="1600" dirty="0">
                    <a:solidFill>
                      <a:schemeClr val="bg1"/>
                    </a:solidFill>
                  </a:rPr>
                  <a:t>Ø</a:t>
                </a:r>
                <a:r>
                  <a:rPr lang="pl-PL" dirty="0">
                    <a:solidFill>
                      <a:schemeClr val="bg1"/>
                    </a:solidFill>
                  </a:rPr>
                  <a:t>4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188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GERDA: the collaboration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8312" y="609600"/>
            <a:ext cx="8715375" cy="618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59672" y="64928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Astrofizyka Cząstek w Polsce 2017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046123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1C58A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DF27780-5D61-4002-A866-9EF96780C644}" vid="{6F3571DE-E721-40FB-AF1E-A2EC084C9549}"/>
    </a:ext>
  </a:extLst>
</a:theme>
</file>

<file path=ppt/theme/theme2.xml><?xml version="1.0" encoding="utf-8"?>
<a:theme xmlns:a="http://schemas.openxmlformats.org/drawingml/2006/main" name="1_Theme1">
  <a:themeElements>
    <a:clrScheme name="Custom 2">
      <a:dk1>
        <a:sysClr val="windowText" lastClr="000000"/>
      </a:dk1>
      <a:lt1>
        <a:sysClr val="window" lastClr="FFFFFF"/>
      </a:lt1>
      <a:dk2>
        <a:srgbClr val="1C58A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DF27780-5D61-4002-A866-9EF96780C644}" vid="{6F3571DE-E721-40FB-AF1E-A2EC084C95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KPanas_RANC2019</Template>
  <TotalTime>290</TotalTime>
  <Words>1382</Words>
  <Application>Microsoft Office PowerPoint</Application>
  <PresentationFormat>Widescreen</PresentationFormat>
  <Paragraphs>194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Times New Roman</vt:lpstr>
      <vt:lpstr>Theme1</vt:lpstr>
      <vt:lpstr>1_Theme1</vt:lpstr>
      <vt:lpstr>Searches for the Majorana neutrino in GERDA</vt:lpstr>
      <vt:lpstr>Outline</vt:lpstr>
      <vt:lpstr>Neutrinoless double beta decay (0νββ)</vt:lpstr>
      <vt:lpstr>Neutrinoless double beta decay (0νββ)</vt:lpstr>
      <vt:lpstr>Sensitivity of the 0νββ experiment</vt:lpstr>
      <vt:lpstr>Neutrino mass – inverted or normal hierarchy?</vt:lpstr>
      <vt:lpstr>GERDA experiment</vt:lpstr>
      <vt:lpstr>Design of GERDA</vt:lpstr>
      <vt:lpstr>GERDA: the collaboration</vt:lpstr>
      <vt:lpstr>GERDA Phase II results</vt:lpstr>
      <vt:lpstr>GERDA Phase II results</vt:lpstr>
      <vt:lpstr>LEGEND: beyond GERDA Phase II</vt:lpstr>
      <vt:lpstr>LEGEND design</vt:lpstr>
      <vt:lpstr>LEGEND - schedule</vt:lpstr>
      <vt:lpstr>GERDA: Polish contribution and acknowledgments</vt:lpstr>
      <vt:lpstr>Summary</vt:lpstr>
      <vt:lpstr>Thank you for attention!</vt:lpstr>
      <vt:lpstr>Backup slides</vt:lpstr>
      <vt:lpstr>GERDA in more detail</vt:lpstr>
      <vt:lpstr>Pulse Shape Analysis</vt:lpstr>
      <vt:lpstr>Pulse Shape Analysis</vt:lpstr>
      <vt:lpstr>Pulse Shape Analysis</vt:lpstr>
      <vt:lpstr>Analysis 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the Majorana neutrino in GERDA</dc:title>
  <dc:creator>Krzysztof Panas</dc:creator>
  <cp:lastModifiedBy>Krzysztof Panas</cp:lastModifiedBy>
  <cp:revision>25</cp:revision>
  <dcterms:created xsi:type="dcterms:W3CDTF">2019-05-18T20:28:39Z</dcterms:created>
  <dcterms:modified xsi:type="dcterms:W3CDTF">2019-05-19T21:13:45Z</dcterms:modified>
</cp:coreProperties>
</file>