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Milibus Bold" panose="020B0604020202020204" charset="0"/>
      <p:regular r:id="rId10"/>
    </p:embeddedFont>
    <p:embeddedFont>
      <p:font typeface="Open Sans Bold" panose="020B0604020202020204" charset="0"/>
      <p:regular r:id="rId11"/>
    </p:embeddedFont>
    <p:embeddedFont>
      <p:font typeface="Poppins" panose="00000500000000000000" pitchFamily="2" charset="0"/>
      <p:regular r:id="rId12"/>
    </p:embeddedFont>
    <p:embeddedFont>
      <p:font typeface="Poppins Bold" panose="020B0604020202020204" charset="0"/>
      <p:regular r:id="rId13"/>
    </p:embeddedFont>
    <p:embeddedFont>
      <p:font typeface="Poppins Medium" panose="020B0502040204020203" pitchFamily="2" charset="0"/>
      <p:regular r:id="rId14"/>
    </p:embeddedFont>
    <p:embeddedFont>
      <p:font typeface="Poppins Semi-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jpeg"/><Relationship Id="rId7"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75160" cy="10287000"/>
            <a:chOff x="0" y="0"/>
            <a:chExt cx="204157" cy="2709333"/>
          </a:xfrm>
        </p:grpSpPr>
        <p:sp>
          <p:nvSpPr>
            <p:cNvPr id="3" name="Freeform 3"/>
            <p:cNvSpPr/>
            <p:nvPr/>
          </p:nvSpPr>
          <p:spPr>
            <a:xfrm>
              <a:off x="0" y="0"/>
              <a:ext cx="204157" cy="2709333"/>
            </a:xfrm>
            <a:custGeom>
              <a:avLst/>
              <a:gdLst/>
              <a:ahLst/>
              <a:cxnLst/>
              <a:rect l="l" t="t" r="r" b="b"/>
              <a:pathLst>
                <a:path w="204157" h="2709333">
                  <a:moveTo>
                    <a:pt x="0" y="0"/>
                  </a:moveTo>
                  <a:lnTo>
                    <a:pt x="204157" y="0"/>
                  </a:lnTo>
                  <a:lnTo>
                    <a:pt x="204157" y="2709333"/>
                  </a:lnTo>
                  <a:lnTo>
                    <a:pt x="0" y="2709333"/>
                  </a:lnTo>
                  <a:close/>
                </a:path>
              </a:pathLst>
            </a:custGeom>
            <a:solidFill>
              <a:srgbClr val="555555"/>
            </a:solidFill>
          </p:spPr>
        </p:sp>
        <p:sp>
          <p:nvSpPr>
            <p:cNvPr id="4" name="TextBox 4"/>
            <p:cNvSpPr txBox="1"/>
            <p:nvPr/>
          </p:nvSpPr>
          <p:spPr>
            <a:xfrm>
              <a:off x="0" y="-38100"/>
              <a:ext cx="204157" cy="2747433"/>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839439" y="7632269"/>
            <a:ext cx="2502059" cy="1413619"/>
            <a:chOff x="0" y="0"/>
            <a:chExt cx="658979" cy="372311"/>
          </a:xfrm>
        </p:grpSpPr>
        <p:sp>
          <p:nvSpPr>
            <p:cNvPr id="6" name="Freeform 6"/>
            <p:cNvSpPr/>
            <p:nvPr/>
          </p:nvSpPr>
          <p:spPr>
            <a:xfrm>
              <a:off x="0" y="0"/>
              <a:ext cx="658979" cy="372311"/>
            </a:xfrm>
            <a:custGeom>
              <a:avLst/>
              <a:gdLst/>
              <a:ahLst/>
              <a:cxnLst/>
              <a:rect l="l" t="t" r="r" b="b"/>
              <a:pathLst>
                <a:path w="658979" h="372311">
                  <a:moveTo>
                    <a:pt x="86638" y="0"/>
                  </a:moveTo>
                  <a:lnTo>
                    <a:pt x="572340" y="0"/>
                  </a:lnTo>
                  <a:cubicBezTo>
                    <a:pt x="595318" y="0"/>
                    <a:pt x="617355" y="9128"/>
                    <a:pt x="633603" y="25376"/>
                  </a:cubicBezTo>
                  <a:cubicBezTo>
                    <a:pt x="649851" y="41624"/>
                    <a:pt x="658979" y="63660"/>
                    <a:pt x="658979" y="86638"/>
                  </a:cubicBezTo>
                  <a:lnTo>
                    <a:pt x="658979" y="285673"/>
                  </a:lnTo>
                  <a:cubicBezTo>
                    <a:pt x="658979" y="333522"/>
                    <a:pt x="620189" y="372311"/>
                    <a:pt x="572340" y="372311"/>
                  </a:cubicBezTo>
                  <a:lnTo>
                    <a:pt x="86638" y="372311"/>
                  </a:lnTo>
                  <a:cubicBezTo>
                    <a:pt x="38789" y="372311"/>
                    <a:pt x="0" y="333522"/>
                    <a:pt x="0" y="285673"/>
                  </a:cubicBezTo>
                  <a:lnTo>
                    <a:pt x="0" y="86638"/>
                  </a:lnTo>
                  <a:cubicBezTo>
                    <a:pt x="0" y="38789"/>
                    <a:pt x="38789" y="0"/>
                    <a:pt x="86638" y="0"/>
                  </a:cubicBezTo>
                  <a:close/>
                </a:path>
              </a:pathLst>
            </a:custGeom>
            <a:ln w="19050" cap="rnd">
              <a:solidFill>
                <a:srgbClr val="16357B"/>
              </a:solidFill>
              <a:prstDash val="solid"/>
              <a:round/>
            </a:ln>
          </p:spPr>
        </p:sp>
        <p:sp>
          <p:nvSpPr>
            <p:cNvPr id="7" name="TextBox 7"/>
            <p:cNvSpPr txBox="1"/>
            <p:nvPr/>
          </p:nvSpPr>
          <p:spPr>
            <a:xfrm>
              <a:off x="0" y="-57150"/>
              <a:ext cx="658979" cy="429461"/>
            </a:xfrm>
            <a:prstGeom prst="rect">
              <a:avLst/>
            </a:prstGeom>
          </p:spPr>
          <p:txBody>
            <a:bodyPr lIns="50800" tIns="50800" rIns="50800" bIns="50800" rtlCol="0" anchor="ctr"/>
            <a:lstStyle/>
            <a:p>
              <a:pPr algn="ctr">
                <a:lnSpc>
                  <a:spcPts val="3219"/>
                </a:lnSpc>
              </a:pPr>
              <a:endParaRPr/>
            </a:p>
          </p:txBody>
        </p:sp>
      </p:grpSp>
      <p:grpSp>
        <p:nvGrpSpPr>
          <p:cNvPr id="8" name="Group 8"/>
          <p:cNvGrpSpPr/>
          <p:nvPr/>
        </p:nvGrpSpPr>
        <p:grpSpPr>
          <a:xfrm>
            <a:off x="4743620" y="7632269"/>
            <a:ext cx="2502059" cy="1413619"/>
            <a:chOff x="0" y="0"/>
            <a:chExt cx="658979" cy="372311"/>
          </a:xfrm>
        </p:grpSpPr>
        <p:sp>
          <p:nvSpPr>
            <p:cNvPr id="9" name="Freeform 9"/>
            <p:cNvSpPr/>
            <p:nvPr/>
          </p:nvSpPr>
          <p:spPr>
            <a:xfrm>
              <a:off x="0" y="0"/>
              <a:ext cx="658979" cy="372311"/>
            </a:xfrm>
            <a:custGeom>
              <a:avLst/>
              <a:gdLst/>
              <a:ahLst/>
              <a:cxnLst/>
              <a:rect l="l" t="t" r="r" b="b"/>
              <a:pathLst>
                <a:path w="658979" h="372311">
                  <a:moveTo>
                    <a:pt x="86638" y="0"/>
                  </a:moveTo>
                  <a:lnTo>
                    <a:pt x="572340" y="0"/>
                  </a:lnTo>
                  <a:cubicBezTo>
                    <a:pt x="595318" y="0"/>
                    <a:pt x="617355" y="9128"/>
                    <a:pt x="633603" y="25376"/>
                  </a:cubicBezTo>
                  <a:cubicBezTo>
                    <a:pt x="649851" y="41624"/>
                    <a:pt x="658979" y="63660"/>
                    <a:pt x="658979" y="86638"/>
                  </a:cubicBezTo>
                  <a:lnTo>
                    <a:pt x="658979" y="285673"/>
                  </a:lnTo>
                  <a:cubicBezTo>
                    <a:pt x="658979" y="333522"/>
                    <a:pt x="620189" y="372311"/>
                    <a:pt x="572340" y="372311"/>
                  </a:cubicBezTo>
                  <a:lnTo>
                    <a:pt x="86638" y="372311"/>
                  </a:lnTo>
                  <a:cubicBezTo>
                    <a:pt x="38789" y="372311"/>
                    <a:pt x="0" y="333522"/>
                    <a:pt x="0" y="285673"/>
                  </a:cubicBezTo>
                  <a:lnTo>
                    <a:pt x="0" y="86638"/>
                  </a:lnTo>
                  <a:cubicBezTo>
                    <a:pt x="0" y="38789"/>
                    <a:pt x="38789" y="0"/>
                    <a:pt x="86638" y="0"/>
                  </a:cubicBezTo>
                  <a:close/>
                </a:path>
              </a:pathLst>
            </a:custGeom>
            <a:ln w="19050" cap="rnd">
              <a:solidFill>
                <a:srgbClr val="16357B"/>
              </a:solidFill>
              <a:prstDash val="solid"/>
              <a:round/>
            </a:ln>
          </p:spPr>
        </p:sp>
        <p:sp>
          <p:nvSpPr>
            <p:cNvPr id="10" name="TextBox 10"/>
            <p:cNvSpPr txBox="1"/>
            <p:nvPr/>
          </p:nvSpPr>
          <p:spPr>
            <a:xfrm>
              <a:off x="0" y="-57150"/>
              <a:ext cx="658979" cy="429461"/>
            </a:xfrm>
            <a:prstGeom prst="rect">
              <a:avLst/>
            </a:prstGeom>
          </p:spPr>
          <p:txBody>
            <a:bodyPr lIns="50800" tIns="50800" rIns="50800" bIns="50800" rtlCol="0" anchor="ctr"/>
            <a:lstStyle/>
            <a:p>
              <a:pPr algn="ctr">
                <a:lnSpc>
                  <a:spcPts val="3219"/>
                </a:lnSpc>
              </a:pPr>
              <a:endParaRPr/>
            </a:p>
          </p:txBody>
        </p:sp>
      </p:grpSp>
      <p:sp>
        <p:nvSpPr>
          <p:cNvPr id="11" name="TextBox 11"/>
          <p:cNvSpPr txBox="1"/>
          <p:nvPr/>
        </p:nvSpPr>
        <p:spPr>
          <a:xfrm>
            <a:off x="1914339" y="3333517"/>
            <a:ext cx="11070972" cy="2873234"/>
          </a:xfrm>
          <a:prstGeom prst="rect">
            <a:avLst/>
          </a:prstGeom>
        </p:spPr>
        <p:txBody>
          <a:bodyPr lIns="0" tIns="0" rIns="0" bIns="0" rtlCol="0" anchor="t">
            <a:spAutoFit/>
          </a:bodyPr>
          <a:lstStyle/>
          <a:p>
            <a:pPr algn="l">
              <a:lnSpc>
                <a:spcPts val="11200"/>
              </a:lnSpc>
            </a:pPr>
            <a:r>
              <a:rPr lang="en-US" sz="8000" b="1">
                <a:solidFill>
                  <a:srgbClr val="16357B"/>
                </a:solidFill>
                <a:latin typeface="Poppins Semi-Bold"/>
                <a:ea typeface="Poppins Semi-Bold"/>
                <a:cs typeface="Poppins Semi-Bold"/>
                <a:sym typeface="Poppins Semi-Bold"/>
              </a:rPr>
              <a:t>RADIOPHARMA INNOVATION DAY</a:t>
            </a:r>
          </a:p>
        </p:txBody>
      </p:sp>
      <p:sp>
        <p:nvSpPr>
          <p:cNvPr id="12" name="TextBox 12"/>
          <p:cNvSpPr txBox="1"/>
          <p:nvPr/>
        </p:nvSpPr>
        <p:spPr>
          <a:xfrm>
            <a:off x="1914339" y="6286310"/>
            <a:ext cx="3823184" cy="398780"/>
          </a:xfrm>
          <a:prstGeom prst="rect">
            <a:avLst/>
          </a:prstGeom>
        </p:spPr>
        <p:txBody>
          <a:bodyPr lIns="0" tIns="0" rIns="0" bIns="0" rtlCol="0" anchor="t">
            <a:spAutoFit/>
          </a:bodyPr>
          <a:lstStyle/>
          <a:p>
            <a:pPr algn="just">
              <a:lnSpc>
                <a:spcPts val="3219"/>
              </a:lnSpc>
              <a:spcBef>
                <a:spcPct val="0"/>
              </a:spcBef>
            </a:pPr>
            <a:r>
              <a:rPr lang="en-US" sz="2299">
                <a:solidFill>
                  <a:srgbClr val="6D6D6D"/>
                </a:solidFill>
                <a:latin typeface="Poppins"/>
                <a:ea typeface="Poppins"/>
                <a:cs typeface="Poppins"/>
                <a:sym typeface="Poppins"/>
              </a:rPr>
              <a:t>DRIVE YOUR WORKFLOW</a:t>
            </a:r>
          </a:p>
        </p:txBody>
      </p:sp>
      <p:sp>
        <p:nvSpPr>
          <p:cNvPr id="13" name="TextBox 13"/>
          <p:cNvSpPr txBox="1"/>
          <p:nvPr/>
        </p:nvSpPr>
        <p:spPr>
          <a:xfrm>
            <a:off x="6069550" y="6286310"/>
            <a:ext cx="4327583" cy="398780"/>
          </a:xfrm>
          <a:prstGeom prst="rect">
            <a:avLst/>
          </a:prstGeom>
        </p:spPr>
        <p:txBody>
          <a:bodyPr lIns="0" tIns="0" rIns="0" bIns="0" rtlCol="0" anchor="t">
            <a:spAutoFit/>
          </a:bodyPr>
          <a:lstStyle/>
          <a:p>
            <a:pPr algn="just">
              <a:lnSpc>
                <a:spcPts val="3219"/>
              </a:lnSpc>
              <a:spcBef>
                <a:spcPct val="0"/>
              </a:spcBef>
            </a:pPr>
            <a:r>
              <a:rPr lang="en-US" sz="2299">
                <a:solidFill>
                  <a:srgbClr val="6D6D6D"/>
                </a:solidFill>
                <a:latin typeface="Poppins"/>
                <a:ea typeface="Poppins"/>
                <a:cs typeface="Poppins"/>
                <a:sym typeface="Poppins"/>
              </a:rPr>
              <a:t>CUSTOMIZE YOUR BUSINESS</a:t>
            </a:r>
          </a:p>
        </p:txBody>
      </p:sp>
      <p:sp>
        <p:nvSpPr>
          <p:cNvPr id="14" name="TextBox 14"/>
          <p:cNvSpPr txBox="1"/>
          <p:nvPr/>
        </p:nvSpPr>
        <p:spPr>
          <a:xfrm>
            <a:off x="5405496" y="6286310"/>
            <a:ext cx="664054" cy="398780"/>
          </a:xfrm>
          <a:prstGeom prst="rect">
            <a:avLst/>
          </a:prstGeom>
        </p:spPr>
        <p:txBody>
          <a:bodyPr lIns="0" tIns="0" rIns="0" bIns="0" rtlCol="0" anchor="t">
            <a:spAutoFit/>
          </a:bodyPr>
          <a:lstStyle/>
          <a:p>
            <a:pPr algn="ctr">
              <a:lnSpc>
                <a:spcPts val="3219"/>
              </a:lnSpc>
              <a:spcBef>
                <a:spcPct val="0"/>
              </a:spcBef>
            </a:pPr>
            <a:r>
              <a:rPr lang="en-US" sz="2299">
                <a:solidFill>
                  <a:srgbClr val="BA133E"/>
                </a:solidFill>
                <a:latin typeface="Poppins"/>
                <a:ea typeface="Poppins"/>
                <a:cs typeface="Poppins"/>
                <a:sym typeface="Poppins"/>
              </a:rPr>
              <a:t>//</a:t>
            </a:r>
          </a:p>
        </p:txBody>
      </p:sp>
      <p:sp>
        <p:nvSpPr>
          <p:cNvPr id="15" name="TextBox 15"/>
          <p:cNvSpPr txBox="1"/>
          <p:nvPr/>
        </p:nvSpPr>
        <p:spPr>
          <a:xfrm>
            <a:off x="2208218" y="7945412"/>
            <a:ext cx="1914301" cy="720659"/>
          </a:xfrm>
          <a:prstGeom prst="rect">
            <a:avLst/>
          </a:prstGeom>
        </p:spPr>
        <p:txBody>
          <a:bodyPr lIns="0" tIns="0" rIns="0" bIns="0" rtlCol="0" anchor="t">
            <a:spAutoFit/>
          </a:bodyPr>
          <a:lstStyle/>
          <a:p>
            <a:pPr algn="l">
              <a:lnSpc>
                <a:spcPts val="2800"/>
              </a:lnSpc>
            </a:pPr>
            <a:r>
              <a:rPr lang="en-US" sz="2000">
                <a:solidFill>
                  <a:srgbClr val="545454"/>
                </a:solidFill>
                <a:latin typeface="Poppins"/>
                <a:ea typeface="Poppins"/>
                <a:cs typeface="Poppins"/>
                <a:sym typeface="Poppins"/>
              </a:rPr>
              <a:t>Presented by: </a:t>
            </a:r>
          </a:p>
          <a:p>
            <a:pPr algn="l">
              <a:lnSpc>
                <a:spcPts val="2800"/>
              </a:lnSpc>
            </a:pPr>
            <a:r>
              <a:rPr lang="en-US" sz="2000" b="1">
                <a:solidFill>
                  <a:srgbClr val="BA133E"/>
                </a:solidFill>
                <a:latin typeface="Poppins Bold"/>
                <a:ea typeface="Poppins Bold"/>
                <a:cs typeface="Poppins Bold"/>
                <a:sym typeface="Poppins Bold"/>
              </a:rPr>
              <a:t>NCBJ</a:t>
            </a:r>
          </a:p>
        </p:txBody>
      </p:sp>
      <p:sp>
        <p:nvSpPr>
          <p:cNvPr id="16" name="TextBox 16"/>
          <p:cNvSpPr txBox="1"/>
          <p:nvPr/>
        </p:nvSpPr>
        <p:spPr>
          <a:xfrm>
            <a:off x="5021447" y="7945412"/>
            <a:ext cx="2096206" cy="720659"/>
          </a:xfrm>
          <a:prstGeom prst="rect">
            <a:avLst/>
          </a:prstGeom>
        </p:spPr>
        <p:txBody>
          <a:bodyPr lIns="0" tIns="0" rIns="0" bIns="0" rtlCol="0" anchor="t">
            <a:spAutoFit/>
          </a:bodyPr>
          <a:lstStyle/>
          <a:p>
            <a:pPr algn="l">
              <a:lnSpc>
                <a:spcPts val="2800"/>
              </a:lnSpc>
            </a:pPr>
            <a:r>
              <a:rPr lang="en-US" sz="2000">
                <a:solidFill>
                  <a:srgbClr val="555555"/>
                </a:solidFill>
                <a:latin typeface="Poppins"/>
                <a:ea typeface="Poppins"/>
                <a:cs typeface="Poppins"/>
                <a:sym typeface="Poppins"/>
              </a:rPr>
              <a:t>Date:</a:t>
            </a:r>
            <a:r>
              <a:rPr lang="en-US" sz="2000">
                <a:solidFill>
                  <a:srgbClr val="BA133E"/>
                </a:solidFill>
                <a:latin typeface="Poppins"/>
                <a:ea typeface="Poppins"/>
                <a:cs typeface="Poppins"/>
                <a:sym typeface="Poppins"/>
              </a:rPr>
              <a:t> </a:t>
            </a:r>
          </a:p>
          <a:p>
            <a:pPr algn="l">
              <a:lnSpc>
                <a:spcPts val="2800"/>
              </a:lnSpc>
            </a:pPr>
            <a:r>
              <a:rPr lang="en-US" sz="2000" b="1">
                <a:solidFill>
                  <a:srgbClr val="BA133E"/>
                </a:solidFill>
                <a:latin typeface="Poppins Bold"/>
                <a:ea typeface="Poppins Bold"/>
                <a:cs typeface="Poppins Bold"/>
                <a:sym typeface="Poppins Bold"/>
              </a:rPr>
              <a:t>15 October 2026</a:t>
            </a:r>
          </a:p>
        </p:txBody>
      </p:sp>
      <p:sp>
        <p:nvSpPr>
          <p:cNvPr id="17" name="Freeform 17"/>
          <p:cNvSpPr/>
          <p:nvPr/>
        </p:nvSpPr>
        <p:spPr>
          <a:xfrm rot="-614216">
            <a:off x="10978943" y="2880213"/>
            <a:ext cx="4999741" cy="5384439"/>
          </a:xfrm>
          <a:custGeom>
            <a:avLst/>
            <a:gdLst/>
            <a:ahLst/>
            <a:cxnLst/>
            <a:rect l="l" t="t" r="r" b="b"/>
            <a:pathLst>
              <a:path w="4999741" h="5384439">
                <a:moveTo>
                  <a:pt x="0" y="0"/>
                </a:moveTo>
                <a:lnTo>
                  <a:pt x="4999742" y="0"/>
                </a:lnTo>
                <a:lnTo>
                  <a:pt x="4999742" y="5384439"/>
                </a:lnTo>
                <a:lnTo>
                  <a:pt x="0" y="5384439"/>
                </a:lnTo>
                <a:lnTo>
                  <a:pt x="0" y="0"/>
                </a:lnTo>
                <a:close/>
              </a:path>
            </a:pathLst>
          </a:custGeom>
          <a:blipFill>
            <a:blip r:embed="rId2">
              <a:alphaModFix amt="7999"/>
            </a:blip>
            <a:stretch>
              <a:fillRect l="-29738" t="-26971" r="-190880" b="-32109"/>
            </a:stretch>
          </a:blipFill>
        </p:spPr>
      </p:sp>
      <p:sp>
        <p:nvSpPr>
          <p:cNvPr id="18" name="Freeform 18"/>
          <p:cNvSpPr/>
          <p:nvPr/>
        </p:nvSpPr>
        <p:spPr>
          <a:xfrm>
            <a:off x="16878364" y="529962"/>
            <a:ext cx="1053190" cy="1053190"/>
          </a:xfrm>
          <a:custGeom>
            <a:avLst/>
            <a:gdLst/>
            <a:ahLst/>
            <a:cxnLst/>
            <a:rect l="l" t="t" r="r" b="b"/>
            <a:pathLst>
              <a:path w="1053190" h="1053190">
                <a:moveTo>
                  <a:pt x="0" y="0"/>
                </a:moveTo>
                <a:lnTo>
                  <a:pt x="1053190" y="0"/>
                </a:lnTo>
                <a:lnTo>
                  <a:pt x="1053190" y="1053190"/>
                </a:lnTo>
                <a:lnTo>
                  <a:pt x="0" y="1053190"/>
                </a:lnTo>
                <a:lnTo>
                  <a:pt x="0" y="0"/>
                </a:lnTo>
                <a:close/>
              </a:path>
            </a:pathLst>
          </a:custGeom>
          <a:blipFill>
            <a:blip r:embed="rId3"/>
            <a:stretch>
              <a:fillRect/>
            </a:stretch>
          </a:blipFill>
        </p:spPr>
      </p:sp>
      <p:sp>
        <p:nvSpPr>
          <p:cNvPr id="19" name="Freeform 19"/>
          <p:cNvSpPr/>
          <p:nvPr/>
        </p:nvSpPr>
        <p:spPr>
          <a:xfrm>
            <a:off x="14970249" y="529962"/>
            <a:ext cx="1565215" cy="1053190"/>
          </a:xfrm>
          <a:custGeom>
            <a:avLst/>
            <a:gdLst/>
            <a:ahLst/>
            <a:cxnLst/>
            <a:rect l="l" t="t" r="r" b="b"/>
            <a:pathLst>
              <a:path w="1565215" h="1053190">
                <a:moveTo>
                  <a:pt x="0" y="0"/>
                </a:moveTo>
                <a:lnTo>
                  <a:pt x="1565215" y="0"/>
                </a:lnTo>
                <a:lnTo>
                  <a:pt x="1565215" y="1053190"/>
                </a:lnTo>
                <a:lnTo>
                  <a:pt x="0" y="1053190"/>
                </a:lnTo>
                <a:lnTo>
                  <a:pt x="0" y="0"/>
                </a:lnTo>
                <a:close/>
              </a:path>
            </a:pathLst>
          </a:custGeom>
          <a:blipFill>
            <a:blip r:embed="rId4"/>
            <a:stretch>
              <a:fillRect/>
            </a:stretch>
          </a:blipFill>
        </p:spPr>
      </p:sp>
      <p:sp>
        <p:nvSpPr>
          <p:cNvPr id="20" name="Freeform 20"/>
          <p:cNvSpPr/>
          <p:nvPr/>
        </p:nvSpPr>
        <p:spPr>
          <a:xfrm>
            <a:off x="8812740" y="474248"/>
            <a:ext cx="3313758" cy="1108903"/>
          </a:xfrm>
          <a:custGeom>
            <a:avLst/>
            <a:gdLst/>
            <a:ahLst/>
            <a:cxnLst/>
            <a:rect l="l" t="t" r="r" b="b"/>
            <a:pathLst>
              <a:path w="3313758" h="1108903">
                <a:moveTo>
                  <a:pt x="0" y="0"/>
                </a:moveTo>
                <a:lnTo>
                  <a:pt x="3313758" y="0"/>
                </a:lnTo>
                <a:lnTo>
                  <a:pt x="3313758" y="1108904"/>
                </a:lnTo>
                <a:lnTo>
                  <a:pt x="0" y="1108904"/>
                </a:lnTo>
                <a:lnTo>
                  <a:pt x="0" y="0"/>
                </a:lnTo>
                <a:close/>
              </a:path>
            </a:pathLst>
          </a:custGeom>
          <a:blipFill>
            <a:blip r:embed="rId5"/>
            <a:stretch>
              <a:fillRect/>
            </a:stretch>
          </a:blipFill>
        </p:spPr>
      </p:sp>
      <p:sp>
        <p:nvSpPr>
          <p:cNvPr id="21" name="Freeform 21"/>
          <p:cNvSpPr/>
          <p:nvPr/>
        </p:nvSpPr>
        <p:spPr>
          <a:xfrm>
            <a:off x="12332511" y="401700"/>
            <a:ext cx="2292605" cy="1254000"/>
          </a:xfrm>
          <a:custGeom>
            <a:avLst/>
            <a:gdLst/>
            <a:ahLst/>
            <a:cxnLst/>
            <a:rect l="l" t="t" r="r" b="b"/>
            <a:pathLst>
              <a:path w="2292605" h="1254000">
                <a:moveTo>
                  <a:pt x="0" y="0"/>
                </a:moveTo>
                <a:lnTo>
                  <a:pt x="2292605" y="0"/>
                </a:lnTo>
                <a:lnTo>
                  <a:pt x="2292605" y="1254000"/>
                </a:lnTo>
                <a:lnTo>
                  <a:pt x="0" y="1254000"/>
                </a:lnTo>
                <a:lnTo>
                  <a:pt x="0" y="0"/>
                </a:lnTo>
                <a:close/>
              </a:path>
            </a:pathLst>
          </a:custGeom>
          <a:blipFill>
            <a:blip r:embed="rId6"/>
            <a:stretch>
              <a:fillRect l="-14865" t="-25003" r="-17243" b="-28264"/>
            </a:stretch>
          </a:blipFill>
        </p:spPr>
      </p:sp>
      <p:sp>
        <p:nvSpPr>
          <p:cNvPr id="22" name="Freeform 22"/>
          <p:cNvSpPr/>
          <p:nvPr/>
        </p:nvSpPr>
        <p:spPr>
          <a:xfrm>
            <a:off x="15568350" y="9087524"/>
            <a:ext cx="2115833" cy="329287"/>
          </a:xfrm>
          <a:custGeom>
            <a:avLst/>
            <a:gdLst/>
            <a:ahLst/>
            <a:cxnLst/>
            <a:rect l="l" t="t" r="r" b="b"/>
            <a:pathLst>
              <a:path w="2115833" h="329287">
                <a:moveTo>
                  <a:pt x="0" y="0"/>
                </a:moveTo>
                <a:lnTo>
                  <a:pt x="2115832" y="0"/>
                </a:lnTo>
                <a:lnTo>
                  <a:pt x="2115832" y="329287"/>
                </a:lnTo>
                <a:lnTo>
                  <a:pt x="0" y="329287"/>
                </a:lnTo>
                <a:lnTo>
                  <a:pt x="0" y="0"/>
                </a:lnTo>
                <a:close/>
              </a:path>
            </a:pathLst>
          </a:custGeom>
          <a:blipFill>
            <a:blip r:embed="rId7"/>
            <a:stretch>
              <a:fillRect t="-16407" b="-16407"/>
            </a:stretch>
          </a:blipFill>
        </p:spPr>
      </p:sp>
      <p:sp>
        <p:nvSpPr>
          <p:cNvPr id="23" name="Freeform 23"/>
          <p:cNvSpPr/>
          <p:nvPr/>
        </p:nvSpPr>
        <p:spPr>
          <a:xfrm>
            <a:off x="11846761" y="9011069"/>
            <a:ext cx="1521678" cy="482196"/>
          </a:xfrm>
          <a:custGeom>
            <a:avLst/>
            <a:gdLst/>
            <a:ahLst/>
            <a:cxnLst/>
            <a:rect l="l" t="t" r="r" b="b"/>
            <a:pathLst>
              <a:path w="1521678" h="482196">
                <a:moveTo>
                  <a:pt x="0" y="0"/>
                </a:moveTo>
                <a:lnTo>
                  <a:pt x="1521679" y="0"/>
                </a:lnTo>
                <a:lnTo>
                  <a:pt x="1521679" y="482196"/>
                </a:lnTo>
                <a:lnTo>
                  <a:pt x="0" y="482196"/>
                </a:lnTo>
                <a:lnTo>
                  <a:pt x="0" y="0"/>
                </a:lnTo>
                <a:close/>
              </a:path>
            </a:pathLst>
          </a:custGeom>
          <a:blipFill>
            <a:blip r:embed="rId8"/>
            <a:stretch>
              <a:fillRect t="-23946" r="-351" b="-21722"/>
            </a:stretch>
          </a:blipFill>
        </p:spPr>
      </p:sp>
      <p:sp>
        <p:nvSpPr>
          <p:cNvPr id="24" name="Freeform 24"/>
          <p:cNvSpPr/>
          <p:nvPr/>
        </p:nvSpPr>
        <p:spPr>
          <a:xfrm>
            <a:off x="10397134" y="8983113"/>
            <a:ext cx="1358293" cy="538109"/>
          </a:xfrm>
          <a:custGeom>
            <a:avLst/>
            <a:gdLst/>
            <a:ahLst/>
            <a:cxnLst/>
            <a:rect l="l" t="t" r="r" b="b"/>
            <a:pathLst>
              <a:path w="1358293" h="538109">
                <a:moveTo>
                  <a:pt x="0" y="0"/>
                </a:moveTo>
                <a:lnTo>
                  <a:pt x="1358292" y="0"/>
                </a:lnTo>
                <a:lnTo>
                  <a:pt x="1358292" y="538109"/>
                </a:lnTo>
                <a:lnTo>
                  <a:pt x="0" y="538109"/>
                </a:lnTo>
                <a:lnTo>
                  <a:pt x="0" y="0"/>
                </a:lnTo>
                <a:close/>
              </a:path>
            </a:pathLst>
          </a:custGeom>
          <a:blipFill>
            <a:blip r:embed="rId9"/>
            <a:stretch>
              <a:fillRect t="-29892" r="-3129" b="-33022"/>
            </a:stretch>
          </a:blipFill>
        </p:spPr>
      </p:sp>
      <p:sp>
        <p:nvSpPr>
          <p:cNvPr id="25" name="Freeform 25"/>
          <p:cNvSpPr/>
          <p:nvPr/>
        </p:nvSpPr>
        <p:spPr>
          <a:xfrm>
            <a:off x="13461577" y="9055824"/>
            <a:ext cx="1876029" cy="392687"/>
          </a:xfrm>
          <a:custGeom>
            <a:avLst/>
            <a:gdLst/>
            <a:ahLst/>
            <a:cxnLst/>
            <a:rect l="l" t="t" r="r" b="b"/>
            <a:pathLst>
              <a:path w="1876029" h="392687">
                <a:moveTo>
                  <a:pt x="0" y="0"/>
                </a:moveTo>
                <a:lnTo>
                  <a:pt x="1876029" y="0"/>
                </a:lnTo>
                <a:lnTo>
                  <a:pt x="1876029" y="392687"/>
                </a:lnTo>
                <a:lnTo>
                  <a:pt x="0" y="392687"/>
                </a:lnTo>
                <a:lnTo>
                  <a:pt x="0" y="0"/>
                </a:lnTo>
                <a:close/>
              </a:path>
            </a:pathLst>
          </a:custGeom>
          <a:blipFill>
            <a:blip r:embed="rId10"/>
            <a:stretch>
              <a:fillRect t="-29076" r="-2945" b="-31904"/>
            </a:stretch>
          </a:blipFill>
        </p:spPr>
      </p:sp>
      <p:sp>
        <p:nvSpPr>
          <p:cNvPr id="26" name="TextBox 26"/>
          <p:cNvSpPr txBox="1"/>
          <p:nvPr/>
        </p:nvSpPr>
        <p:spPr>
          <a:xfrm>
            <a:off x="10632612" y="9692717"/>
            <a:ext cx="6985328" cy="211341"/>
          </a:xfrm>
          <a:prstGeom prst="rect">
            <a:avLst/>
          </a:prstGeom>
        </p:spPr>
        <p:txBody>
          <a:bodyPr lIns="0" tIns="0" rIns="0" bIns="0" rtlCol="0" anchor="t">
            <a:spAutoFit/>
          </a:bodyPr>
          <a:lstStyle/>
          <a:p>
            <a:pPr algn="just">
              <a:lnSpc>
                <a:spcPts val="858"/>
              </a:lnSpc>
            </a:pPr>
            <a:r>
              <a:rPr lang="en-US" sz="613" b="1">
                <a:solidFill>
                  <a:srgbClr val="000000"/>
                </a:solidFill>
                <a:latin typeface="Milibus Bold"/>
                <a:ea typeface="Milibus Bold"/>
                <a:cs typeface="Milibus Bold"/>
                <a:sym typeface="Milibus Bold"/>
              </a:rPr>
              <a:t>We acknowledge support form the European Union’s Horizon 2020 research and innovation program under the NOMATEN Teaming  grant agreement No. 857470 and from the Ministry of Science and Higer Education’s initiative “Support for the Activities of Centers of Excellece Established in Poland under the Horizon 2020 Program” under agreement No. MEiN/2023/DIR/3795</a:t>
            </a:r>
          </a:p>
        </p:txBody>
      </p:sp>
      <p:sp>
        <p:nvSpPr>
          <p:cNvPr id="27" name="AutoShape 27"/>
          <p:cNvSpPr/>
          <p:nvPr/>
        </p:nvSpPr>
        <p:spPr>
          <a:xfrm flipV="1">
            <a:off x="10551544" y="9616494"/>
            <a:ext cx="7132638" cy="0"/>
          </a:xfrm>
          <a:prstGeom prst="line">
            <a:avLst/>
          </a:prstGeom>
          <a:ln w="9525" cap="flat">
            <a:solidFill>
              <a:srgbClr val="16357B"/>
            </a:solidFill>
            <a:prstDash val="soli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09650"/>
            <a:ext cx="18288000" cy="0"/>
          </a:xfrm>
          <a:prstGeom prst="line">
            <a:avLst/>
          </a:prstGeom>
          <a:ln w="9525" cap="flat">
            <a:solidFill>
              <a:srgbClr val="6D6D6D"/>
            </a:solidFill>
            <a:prstDash val="solid"/>
            <a:headEnd type="none" w="sm" len="sm"/>
            <a:tailEnd type="none" w="sm" len="sm"/>
          </a:ln>
        </p:spPr>
      </p:sp>
      <p:sp>
        <p:nvSpPr>
          <p:cNvPr id="3" name="AutoShape 3"/>
          <p:cNvSpPr/>
          <p:nvPr/>
        </p:nvSpPr>
        <p:spPr>
          <a:xfrm flipH="1">
            <a:off x="17254537" y="0"/>
            <a:ext cx="0" cy="1028700"/>
          </a:xfrm>
          <a:prstGeom prst="line">
            <a:avLst/>
          </a:prstGeom>
          <a:ln w="9525" cap="flat">
            <a:solidFill>
              <a:srgbClr val="6D6D6D"/>
            </a:solidFill>
            <a:prstDash val="solid"/>
            <a:headEnd type="none" w="sm" len="sm"/>
            <a:tailEnd type="none" w="sm" len="sm"/>
          </a:ln>
        </p:spPr>
      </p:sp>
      <p:sp>
        <p:nvSpPr>
          <p:cNvPr id="4" name="AutoShape 4"/>
          <p:cNvSpPr/>
          <p:nvPr/>
        </p:nvSpPr>
        <p:spPr>
          <a:xfrm>
            <a:off x="6923942" y="1028700"/>
            <a:ext cx="0" cy="9258300"/>
          </a:xfrm>
          <a:prstGeom prst="line">
            <a:avLst/>
          </a:prstGeom>
          <a:ln w="9525" cap="flat">
            <a:solidFill>
              <a:srgbClr val="6D6D6D"/>
            </a:solidFill>
            <a:prstDash val="solid"/>
            <a:headEnd type="none" w="sm" len="sm"/>
            <a:tailEnd type="none" w="sm" len="sm"/>
          </a:ln>
        </p:spPr>
      </p:sp>
      <p:sp>
        <p:nvSpPr>
          <p:cNvPr id="5" name="AutoShape 5"/>
          <p:cNvSpPr/>
          <p:nvPr/>
        </p:nvSpPr>
        <p:spPr>
          <a:xfrm>
            <a:off x="12601208" y="1028700"/>
            <a:ext cx="0" cy="3467100"/>
          </a:xfrm>
          <a:prstGeom prst="line">
            <a:avLst/>
          </a:prstGeom>
          <a:ln w="9525" cap="flat">
            <a:solidFill>
              <a:srgbClr val="6D6D6D"/>
            </a:solidFill>
            <a:prstDash val="solid"/>
            <a:headEnd type="none" w="sm" len="sm"/>
            <a:tailEnd type="none" w="sm" len="sm"/>
          </a:ln>
        </p:spPr>
      </p:sp>
      <p:sp>
        <p:nvSpPr>
          <p:cNvPr id="6" name="AutoShape 6"/>
          <p:cNvSpPr/>
          <p:nvPr/>
        </p:nvSpPr>
        <p:spPr>
          <a:xfrm>
            <a:off x="6923942" y="4491038"/>
            <a:ext cx="11364058" cy="0"/>
          </a:xfrm>
          <a:prstGeom prst="line">
            <a:avLst/>
          </a:prstGeom>
          <a:ln w="9525" cap="flat">
            <a:solidFill>
              <a:srgbClr val="6D6D6D"/>
            </a:solidFill>
            <a:prstDash val="solid"/>
            <a:headEnd type="none" w="sm" len="sm"/>
            <a:tailEnd type="none" w="sm" len="sm"/>
          </a:ln>
        </p:spPr>
      </p:sp>
      <p:grpSp>
        <p:nvGrpSpPr>
          <p:cNvPr id="7" name="Group 7"/>
          <p:cNvGrpSpPr/>
          <p:nvPr/>
        </p:nvGrpSpPr>
        <p:grpSpPr>
          <a:xfrm>
            <a:off x="7392250" y="1419841"/>
            <a:ext cx="510205" cy="51020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357B"/>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grpSp>
        <p:nvGrpSpPr>
          <p:cNvPr id="10" name="Group 10"/>
          <p:cNvGrpSpPr/>
          <p:nvPr/>
        </p:nvGrpSpPr>
        <p:grpSpPr>
          <a:xfrm>
            <a:off x="13072696" y="1329278"/>
            <a:ext cx="510205" cy="51020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357B"/>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13" name="TextBox 13"/>
          <p:cNvSpPr txBox="1"/>
          <p:nvPr/>
        </p:nvSpPr>
        <p:spPr>
          <a:xfrm>
            <a:off x="1196258" y="2576084"/>
            <a:ext cx="4458712" cy="1431924"/>
          </a:xfrm>
          <a:prstGeom prst="rect">
            <a:avLst/>
          </a:prstGeom>
        </p:spPr>
        <p:txBody>
          <a:bodyPr lIns="0" tIns="0" rIns="0" bIns="0" rtlCol="0" anchor="t">
            <a:spAutoFit/>
          </a:bodyPr>
          <a:lstStyle/>
          <a:p>
            <a:pPr algn="l">
              <a:lnSpc>
                <a:spcPts val="5600"/>
              </a:lnSpc>
            </a:pPr>
            <a:r>
              <a:rPr lang="en-US" sz="4000" b="1">
                <a:solidFill>
                  <a:srgbClr val="16357B"/>
                </a:solidFill>
                <a:latin typeface="Poppins Semi-Bold"/>
                <a:ea typeface="Poppins Semi-Bold"/>
                <a:cs typeface="Poppins Semi-Bold"/>
                <a:sym typeface="Poppins Semi-Bold"/>
              </a:rPr>
              <a:t>Project Overview</a:t>
            </a:r>
          </a:p>
          <a:p>
            <a:pPr algn="l">
              <a:lnSpc>
                <a:spcPts val="5600"/>
              </a:lnSpc>
            </a:pPr>
            <a:r>
              <a:rPr lang="en-US" sz="4000" b="1">
                <a:solidFill>
                  <a:srgbClr val="16357B"/>
                </a:solidFill>
                <a:latin typeface="Poppins Semi-Bold"/>
                <a:ea typeface="Poppins Semi-Bold"/>
                <a:cs typeface="Poppins Semi-Bold"/>
                <a:sym typeface="Poppins Semi-Bold"/>
              </a:rPr>
              <a:t>And The Goals.</a:t>
            </a:r>
          </a:p>
        </p:txBody>
      </p:sp>
      <p:sp>
        <p:nvSpPr>
          <p:cNvPr id="14" name="TextBox 14"/>
          <p:cNvSpPr txBox="1"/>
          <p:nvPr/>
        </p:nvSpPr>
        <p:spPr>
          <a:xfrm>
            <a:off x="1196258" y="2177256"/>
            <a:ext cx="3117321" cy="358775"/>
          </a:xfrm>
          <a:prstGeom prst="rect">
            <a:avLst/>
          </a:prstGeom>
        </p:spPr>
        <p:txBody>
          <a:bodyPr lIns="0" tIns="0" rIns="0" bIns="0" rtlCol="0" anchor="t">
            <a:spAutoFit/>
          </a:bodyPr>
          <a:lstStyle/>
          <a:p>
            <a:pPr algn="just">
              <a:lnSpc>
                <a:spcPts val="2799"/>
              </a:lnSpc>
              <a:spcBef>
                <a:spcPct val="0"/>
              </a:spcBef>
            </a:pPr>
            <a:r>
              <a:rPr lang="en-US" sz="1999">
                <a:solidFill>
                  <a:srgbClr val="6D6D6D"/>
                </a:solidFill>
                <a:latin typeface="Poppins"/>
                <a:ea typeface="Poppins"/>
                <a:cs typeface="Poppins"/>
                <a:sym typeface="Poppins"/>
              </a:rPr>
              <a:t>Project Design</a:t>
            </a:r>
          </a:p>
        </p:txBody>
      </p:sp>
      <p:sp>
        <p:nvSpPr>
          <p:cNvPr id="15" name="TextBox 15"/>
          <p:cNvSpPr txBox="1"/>
          <p:nvPr/>
        </p:nvSpPr>
        <p:spPr>
          <a:xfrm>
            <a:off x="1196258" y="4448175"/>
            <a:ext cx="4740650" cy="8096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A website designed specifically for a corporate entity aiming to drive business growth and maintain strong connections with its customers.</a:t>
            </a:r>
          </a:p>
        </p:txBody>
      </p:sp>
      <p:sp>
        <p:nvSpPr>
          <p:cNvPr id="16" name="TextBox 16"/>
          <p:cNvSpPr txBox="1"/>
          <p:nvPr/>
        </p:nvSpPr>
        <p:spPr>
          <a:xfrm>
            <a:off x="1196258" y="7585075"/>
            <a:ext cx="3117321" cy="358775"/>
          </a:xfrm>
          <a:prstGeom prst="rect">
            <a:avLst/>
          </a:prstGeom>
        </p:spPr>
        <p:txBody>
          <a:bodyPr lIns="0" tIns="0" rIns="0" bIns="0" rtlCol="0" anchor="t">
            <a:spAutoFit/>
          </a:bodyPr>
          <a:lstStyle/>
          <a:p>
            <a:pPr algn="just">
              <a:lnSpc>
                <a:spcPts val="2799"/>
              </a:lnSpc>
              <a:spcBef>
                <a:spcPct val="0"/>
              </a:spcBef>
            </a:pPr>
            <a:r>
              <a:rPr lang="en-US" sz="1999" b="1">
                <a:solidFill>
                  <a:srgbClr val="343434"/>
                </a:solidFill>
                <a:latin typeface="Poppins Bold"/>
                <a:ea typeface="Poppins Bold"/>
                <a:cs typeface="Poppins Bold"/>
                <a:sym typeface="Poppins Bold"/>
              </a:rPr>
              <a:t>Introduction</a:t>
            </a:r>
          </a:p>
        </p:txBody>
      </p:sp>
      <p:sp>
        <p:nvSpPr>
          <p:cNvPr id="17" name="TextBox 17"/>
          <p:cNvSpPr txBox="1"/>
          <p:nvPr/>
        </p:nvSpPr>
        <p:spPr>
          <a:xfrm>
            <a:off x="1196258" y="8181975"/>
            <a:ext cx="4740650" cy="10763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The goal of this website is to enhance the company’s digital presence, deliver information efficiently to clients, and streamline access to services and communication channels.</a:t>
            </a:r>
          </a:p>
        </p:txBody>
      </p:sp>
      <p:sp>
        <p:nvSpPr>
          <p:cNvPr id="18" name="TextBox 18"/>
          <p:cNvSpPr txBox="1"/>
          <p:nvPr/>
        </p:nvSpPr>
        <p:spPr>
          <a:xfrm>
            <a:off x="7392250" y="1466981"/>
            <a:ext cx="510205" cy="358775"/>
          </a:xfrm>
          <a:prstGeom prst="rect">
            <a:avLst/>
          </a:prstGeom>
        </p:spPr>
        <p:txBody>
          <a:bodyPr lIns="0" tIns="0" rIns="0" bIns="0" rtlCol="0" anchor="t">
            <a:spAutoFit/>
          </a:bodyPr>
          <a:lstStyle/>
          <a:p>
            <a:pPr algn="ctr">
              <a:lnSpc>
                <a:spcPts val="2799"/>
              </a:lnSpc>
              <a:spcBef>
                <a:spcPct val="0"/>
              </a:spcBef>
            </a:pPr>
            <a:r>
              <a:rPr lang="en-US" sz="1999" b="1">
                <a:solidFill>
                  <a:srgbClr val="FFFFFF"/>
                </a:solidFill>
                <a:latin typeface="Poppins Bold"/>
                <a:ea typeface="Poppins Bold"/>
                <a:cs typeface="Poppins Bold"/>
                <a:sym typeface="Poppins Bold"/>
              </a:rPr>
              <a:t>1</a:t>
            </a:r>
          </a:p>
        </p:txBody>
      </p:sp>
      <p:sp>
        <p:nvSpPr>
          <p:cNvPr id="19" name="TextBox 19"/>
          <p:cNvSpPr txBox="1"/>
          <p:nvPr/>
        </p:nvSpPr>
        <p:spPr>
          <a:xfrm>
            <a:off x="13072696" y="1376418"/>
            <a:ext cx="510205" cy="358775"/>
          </a:xfrm>
          <a:prstGeom prst="rect">
            <a:avLst/>
          </a:prstGeom>
        </p:spPr>
        <p:txBody>
          <a:bodyPr lIns="0" tIns="0" rIns="0" bIns="0" rtlCol="0" anchor="t">
            <a:spAutoFit/>
          </a:bodyPr>
          <a:lstStyle/>
          <a:p>
            <a:pPr algn="ctr">
              <a:lnSpc>
                <a:spcPts val="2799"/>
              </a:lnSpc>
              <a:spcBef>
                <a:spcPct val="0"/>
              </a:spcBef>
            </a:pPr>
            <a:r>
              <a:rPr lang="en-US" sz="1999" b="1">
                <a:solidFill>
                  <a:srgbClr val="FFFFFF"/>
                </a:solidFill>
                <a:latin typeface="Poppins Bold"/>
                <a:ea typeface="Poppins Bold"/>
                <a:cs typeface="Poppins Bold"/>
                <a:sym typeface="Poppins Bold"/>
              </a:rPr>
              <a:t>2</a:t>
            </a:r>
          </a:p>
        </p:txBody>
      </p:sp>
      <p:sp>
        <p:nvSpPr>
          <p:cNvPr id="20" name="TextBox 20"/>
          <p:cNvSpPr txBox="1"/>
          <p:nvPr/>
        </p:nvSpPr>
        <p:spPr>
          <a:xfrm>
            <a:off x="7392250" y="4879976"/>
            <a:ext cx="4458712" cy="450848"/>
          </a:xfrm>
          <a:prstGeom prst="rect">
            <a:avLst/>
          </a:prstGeom>
        </p:spPr>
        <p:txBody>
          <a:bodyPr lIns="0" tIns="0" rIns="0" bIns="0" rtlCol="0" anchor="t">
            <a:spAutoFit/>
          </a:bodyPr>
          <a:lstStyle/>
          <a:p>
            <a:pPr algn="l">
              <a:lnSpc>
                <a:spcPts val="3500"/>
              </a:lnSpc>
            </a:pPr>
            <a:r>
              <a:rPr lang="en-US" sz="2500" b="1">
                <a:solidFill>
                  <a:srgbClr val="343434"/>
                </a:solidFill>
                <a:latin typeface="Poppins Semi-Bold"/>
                <a:ea typeface="Poppins Semi-Bold"/>
                <a:cs typeface="Poppins Semi-Bold"/>
                <a:sym typeface="Poppins Semi-Bold"/>
              </a:rPr>
              <a:t>Competitive Analyst</a:t>
            </a:r>
          </a:p>
        </p:txBody>
      </p:sp>
      <p:sp>
        <p:nvSpPr>
          <p:cNvPr id="21" name="Freeform 21"/>
          <p:cNvSpPr/>
          <p:nvPr/>
        </p:nvSpPr>
        <p:spPr>
          <a:xfrm>
            <a:off x="4211276" y="310282"/>
            <a:ext cx="498352" cy="498352"/>
          </a:xfrm>
          <a:custGeom>
            <a:avLst/>
            <a:gdLst/>
            <a:ahLst/>
            <a:cxnLst/>
            <a:rect l="l" t="t" r="r" b="b"/>
            <a:pathLst>
              <a:path w="498352" h="498352">
                <a:moveTo>
                  <a:pt x="0" y="0"/>
                </a:moveTo>
                <a:lnTo>
                  <a:pt x="498352" y="0"/>
                </a:lnTo>
                <a:lnTo>
                  <a:pt x="498352" y="498352"/>
                </a:lnTo>
                <a:lnTo>
                  <a:pt x="0" y="498352"/>
                </a:lnTo>
                <a:lnTo>
                  <a:pt x="0" y="0"/>
                </a:lnTo>
                <a:close/>
              </a:path>
            </a:pathLst>
          </a:custGeom>
          <a:blipFill>
            <a:blip r:embed="rId2"/>
            <a:stretch>
              <a:fillRect/>
            </a:stretch>
          </a:blipFill>
        </p:spPr>
      </p:sp>
      <p:sp>
        <p:nvSpPr>
          <p:cNvPr id="22" name="Freeform 22"/>
          <p:cNvSpPr/>
          <p:nvPr/>
        </p:nvSpPr>
        <p:spPr>
          <a:xfrm>
            <a:off x="3308388" y="310282"/>
            <a:ext cx="740634" cy="498352"/>
          </a:xfrm>
          <a:custGeom>
            <a:avLst/>
            <a:gdLst/>
            <a:ahLst/>
            <a:cxnLst/>
            <a:rect l="l" t="t" r="r" b="b"/>
            <a:pathLst>
              <a:path w="740634" h="498352">
                <a:moveTo>
                  <a:pt x="0" y="0"/>
                </a:moveTo>
                <a:lnTo>
                  <a:pt x="740634" y="0"/>
                </a:lnTo>
                <a:lnTo>
                  <a:pt x="740634" y="498352"/>
                </a:lnTo>
                <a:lnTo>
                  <a:pt x="0" y="498352"/>
                </a:lnTo>
                <a:lnTo>
                  <a:pt x="0" y="0"/>
                </a:lnTo>
                <a:close/>
              </a:path>
            </a:pathLst>
          </a:custGeom>
          <a:blipFill>
            <a:blip r:embed="rId3"/>
            <a:stretch>
              <a:fillRect/>
            </a:stretch>
          </a:blipFill>
        </p:spPr>
      </p:sp>
      <p:sp>
        <p:nvSpPr>
          <p:cNvPr id="23" name="Freeform 23"/>
          <p:cNvSpPr/>
          <p:nvPr/>
        </p:nvSpPr>
        <p:spPr>
          <a:xfrm>
            <a:off x="394755" y="283919"/>
            <a:ext cx="1568016" cy="524715"/>
          </a:xfrm>
          <a:custGeom>
            <a:avLst/>
            <a:gdLst/>
            <a:ahLst/>
            <a:cxnLst/>
            <a:rect l="l" t="t" r="r" b="b"/>
            <a:pathLst>
              <a:path w="1568016" h="524715">
                <a:moveTo>
                  <a:pt x="0" y="0"/>
                </a:moveTo>
                <a:lnTo>
                  <a:pt x="1568016" y="0"/>
                </a:lnTo>
                <a:lnTo>
                  <a:pt x="1568016" y="524715"/>
                </a:lnTo>
                <a:lnTo>
                  <a:pt x="0" y="524715"/>
                </a:lnTo>
                <a:lnTo>
                  <a:pt x="0" y="0"/>
                </a:lnTo>
                <a:close/>
              </a:path>
            </a:pathLst>
          </a:custGeom>
          <a:blipFill>
            <a:blip r:embed="rId4"/>
            <a:stretch>
              <a:fillRect/>
            </a:stretch>
          </a:blipFill>
        </p:spPr>
      </p:sp>
      <p:sp>
        <p:nvSpPr>
          <p:cNvPr id="24" name="Freeform 24"/>
          <p:cNvSpPr/>
          <p:nvPr/>
        </p:nvSpPr>
        <p:spPr>
          <a:xfrm>
            <a:off x="2060253" y="249590"/>
            <a:ext cx="1084823" cy="593372"/>
          </a:xfrm>
          <a:custGeom>
            <a:avLst/>
            <a:gdLst/>
            <a:ahLst/>
            <a:cxnLst/>
            <a:rect l="l" t="t" r="r" b="b"/>
            <a:pathLst>
              <a:path w="1084823" h="593372">
                <a:moveTo>
                  <a:pt x="0" y="0"/>
                </a:moveTo>
                <a:lnTo>
                  <a:pt x="1084823" y="0"/>
                </a:lnTo>
                <a:lnTo>
                  <a:pt x="1084823" y="593372"/>
                </a:lnTo>
                <a:lnTo>
                  <a:pt x="0" y="593372"/>
                </a:lnTo>
                <a:lnTo>
                  <a:pt x="0" y="0"/>
                </a:lnTo>
                <a:close/>
              </a:path>
            </a:pathLst>
          </a:custGeom>
          <a:blipFill>
            <a:blip r:embed="rId5"/>
            <a:stretch>
              <a:fillRect l="-14865" t="-25003" r="-17243" b="-28264"/>
            </a:stretch>
          </a:blipFill>
        </p:spPr>
      </p:sp>
      <p:sp>
        <p:nvSpPr>
          <p:cNvPr id="25" name="AutoShape 25"/>
          <p:cNvSpPr/>
          <p:nvPr/>
        </p:nvSpPr>
        <p:spPr>
          <a:xfrm flipH="1">
            <a:off x="1196258" y="4184220"/>
            <a:ext cx="4584576" cy="0"/>
          </a:xfrm>
          <a:prstGeom prst="line">
            <a:avLst/>
          </a:prstGeom>
          <a:ln w="28575" cap="flat">
            <a:solidFill>
              <a:srgbClr val="BA133E"/>
            </a:solidFill>
            <a:prstDash val="solid"/>
            <a:headEnd type="none" w="sm" len="sm"/>
            <a:tailEnd type="none" w="sm" len="sm"/>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09650"/>
            <a:ext cx="18288000" cy="0"/>
          </a:xfrm>
          <a:prstGeom prst="line">
            <a:avLst/>
          </a:prstGeom>
          <a:ln w="9525" cap="flat">
            <a:solidFill>
              <a:srgbClr val="6D6D6D"/>
            </a:solidFill>
            <a:prstDash val="solid"/>
            <a:headEnd type="none" w="sm" len="sm"/>
            <a:tailEnd type="none" w="sm" len="sm"/>
          </a:ln>
        </p:spPr>
      </p:sp>
      <p:sp>
        <p:nvSpPr>
          <p:cNvPr id="3" name="AutoShape 3"/>
          <p:cNvSpPr/>
          <p:nvPr/>
        </p:nvSpPr>
        <p:spPr>
          <a:xfrm flipH="1">
            <a:off x="17254537" y="0"/>
            <a:ext cx="0" cy="1028700"/>
          </a:xfrm>
          <a:prstGeom prst="line">
            <a:avLst/>
          </a:prstGeom>
          <a:ln w="9525" cap="flat">
            <a:solidFill>
              <a:srgbClr val="6D6D6D"/>
            </a:solidFill>
            <a:prstDash val="solid"/>
            <a:headEnd type="none" w="sm" len="sm"/>
            <a:tailEnd type="none" w="sm" len="sm"/>
          </a:ln>
        </p:spPr>
      </p:sp>
      <p:sp>
        <p:nvSpPr>
          <p:cNvPr id="4" name="TextBox 4"/>
          <p:cNvSpPr txBox="1"/>
          <p:nvPr/>
        </p:nvSpPr>
        <p:spPr>
          <a:xfrm>
            <a:off x="515043" y="2127606"/>
            <a:ext cx="4929835" cy="727074"/>
          </a:xfrm>
          <a:prstGeom prst="rect">
            <a:avLst/>
          </a:prstGeom>
        </p:spPr>
        <p:txBody>
          <a:bodyPr lIns="0" tIns="0" rIns="0" bIns="0" rtlCol="0" anchor="t">
            <a:spAutoFit/>
          </a:bodyPr>
          <a:lstStyle/>
          <a:p>
            <a:pPr algn="l">
              <a:lnSpc>
                <a:spcPts val="5600"/>
              </a:lnSpc>
            </a:pPr>
            <a:r>
              <a:rPr lang="en-US" sz="4000" b="1">
                <a:solidFill>
                  <a:srgbClr val="16357B"/>
                </a:solidFill>
                <a:latin typeface="Poppins Semi-Bold"/>
                <a:ea typeface="Poppins Semi-Bold"/>
                <a:cs typeface="Poppins Semi-Bold"/>
                <a:sym typeface="Poppins Semi-Bold"/>
              </a:rPr>
              <a:t>Project Workflow.</a:t>
            </a:r>
          </a:p>
        </p:txBody>
      </p:sp>
      <p:sp>
        <p:nvSpPr>
          <p:cNvPr id="5" name="TextBox 5"/>
          <p:cNvSpPr txBox="1"/>
          <p:nvPr/>
        </p:nvSpPr>
        <p:spPr>
          <a:xfrm>
            <a:off x="515043" y="1728777"/>
            <a:ext cx="4087183" cy="358775"/>
          </a:xfrm>
          <a:prstGeom prst="rect">
            <a:avLst/>
          </a:prstGeom>
        </p:spPr>
        <p:txBody>
          <a:bodyPr lIns="0" tIns="0" rIns="0" bIns="0" rtlCol="0" anchor="t">
            <a:spAutoFit/>
          </a:bodyPr>
          <a:lstStyle/>
          <a:p>
            <a:pPr algn="just">
              <a:lnSpc>
                <a:spcPts val="2799"/>
              </a:lnSpc>
              <a:spcBef>
                <a:spcPct val="0"/>
              </a:spcBef>
            </a:pPr>
            <a:r>
              <a:rPr lang="en-US" sz="1999">
                <a:solidFill>
                  <a:srgbClr val="6D6D6D"/>
                </a:solidFill>
                <a:latin typeface="Poppins"/>
                <a:ea typeface="Poppins"/>
                <a:cs typeface="Poppins"/>
                <a:sym typeface="Poppins"/>
              </a:rPr>
              <a:t>Term Flow Depicts Movement</a:t>
            </a:r>
          </a:p>
        </p:txBody>
      </p:sp>
      <p:sp>
        <p:nvSpPr>
          <p:cNvPr id="6" name="Freeform 6"/>
          <p:cNvSpPr/>
          <p:nvPr/>
        </p:nvSpPr>
        <p:spPr>
          <a:xfrm>
            <a:off x="4211276" y="310282"/>
            <a:ext cx="498352" cy="498352"/>
          </a:xfrm>
          <a:custGeom>
            <a:avLst/>
            <a:gdLst/>
            <a:ahLst/>
            <a:cxnLst/>
            <a:rect l="l" t="t" r="r" b="b"/>
            <a:pathLst>
              <a:path w="498352" h="498352">
                <a:moveTo>
                  <a:pt x="0" y="0"/>
                </a:moveTo>
                <a:lnTo>
                  <a:pt x="498352" y="0"/>
                </a:lnTo>
                <a:lnTo>
                  <a:pt x="498352" y="498352"/>
                </a:lnTo>
                <a:lnTo>
                  <a:pt x="0" y="498352"/>
                </a:lnTo>
                <a:lnTo>
                  <a:pt x="0" y="0"/>
                </a:lnTo>
                <a:close/>
              </a:path>
            </a:pathLst>
          </a:custGeom>
          <a:blipFill>
            <a:blip r:embed="rId2"/>
            <a:stretch>
              <a:fillRect/>
            </a:stretch>
          </a:blipFill>
        </p:spPr>
      </p:sp>
      <p:sp>
        <p:nvSpPr>
          <p:cNvPr id="7" name="Freeform 7"/>
          <p:cNvSpPr/>
          <p:nvPr/>
        </p:nvSpPr>
        <p:spPr>
          <a:xfrm>
            <a:off x="3308388" y="310282"/>
            <a:ext cx="740634" cy="498352"/>
          </a:xfrm>
          <a:custGeom>
            <a:avLst/>
            <a:gdLst/>
            <a:ahLst/>
            <a:cxnLst/>
            <a:rect l="l" t="t" r="r" b="b"/>
            <a:pathLst>
              <a:path w="740634" h="498352">
                <a:moveTo>
                  <a:pt x="0" y="0"/>
                </a:moveTo>
                <a:lnTo>
                  <a:pt x="740634" y="0"/>
                </a:lnTo>
                <a:lnTo>
                  <a:pt x="740634" y="498352"/>
                </a:lnTo>
                <a:lnTo>
                  <a:pt x="0" y="498352"/>
                </a:lnTo>
                <a:lnTo>
                  <a:pt x="0" y="0"/>
                </a:lnTo>
                <a:close/>
              </a:path>
            </a:pathLst>
          </a:custGeom>
          <a:blipFill>
            <a:blip r:embed="rId3"/>
            <a:stretch>
              <a:fillRect/>
            </a:stretch>
          </a:blipFill>
        </p:spPr>
      </p:sp>
      <p:sp>
        <p:nvSpPr>
          <p:cNvPr id="8" name="Freeform 8"/>
          <p:cNvSpPr/>
          <p:nvPr/>
        </p:nvSpPr>
        <p:spPr>
          <a:xfrm>
            <a:off x="394755" y="283919"/>
            <a:ext cx="1568016" cy="524715"/>
          </a:xfrm>
          <a:custGeom>
            <a:avLst/>
            <a:gdLst/>
            <a:ahLst/>
            <a:cxnLst/>
            <a:rect l="l" t="t" r="r" b="b"/>
            <a:pathLst>
              <a:path w="1568016" h="524715">
                <a:moveTo>
                  <a:pt x="0" y="0"/>
                </a:moveTo>
                <a:lnTo>
                  <a:pt x="1568016" y="0"/>
                </a:lnTo>
                <a:lnTo>
                  <a:pt x="1568016" y="524715"/>
                </a:lnTo>
                <a:lnTo>
                  <a:pt x="0" y="524715"/>
                </a:lnTo>
                <a:lnTo>
                  <a:pt x="0" y="0"/>
                </a:lnTo>
                <a:close/>
              </a:path>
            </a:pathLst>
          </a:custGeom>
          <a:blipFill>
            <a:blip r:embed="rId4"/>
            <a:stretch>
              <a:fillRect/>
            </a:stretch>
          </a:blipFill>
        </p:spPr>
      </p:sp>
      <p:sp>
        <p:nvSpPr>
          <p:cNvPr id="9" name="Freeform 9"/>
          <p:cNvSpPr/>
          <p:nvPr/>
        </p:nvSpPr>
        <p:spPr>
          <a:xfrm>
            <a:off x="2060253" y="249590"/>
            <a:ext cx="1084823" cy="593372"/>
          </a:xfrm>
          <a:custGeom>
            <a:avLst/>
            <a:gdLst/>
            <a:ahLst/>
            <a:cxnLst/>
            <a:rect l="l" t="t" r="r" b="b"/>
            <a:pathLst>
              <a:path w="1084823" h="593372">
                <a:moveTo>
                  <a:pt x="0" y="0"/>
                </a:moveTo>
                <a:lnTo>
                  <a:pt x="1084823" y="0"/>
                </a:lnTo>
                <a:lnTo>
                  <a:pt x="1084823" y="593372"/>
                </a:lnTo>
                <a:lnTo>
                  <a:pt x="0" y="593372"/>
                </a:lnTo>
                <a:lnTo>
                  <a:pt x="0" y="0"/>
                </a:lnTo>
                <a:close/>
              </a:path>
            </a:pathLst>
          </a:custGeom>
          <a:blipFill>
            <a:blip r:embed="rId5"/>
            <a:stretch>
              <a:fillRect l="-14865" t="-25003" r="-17243" b="-28264"/>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23938"/>
            <a:ext cx="18288000" cy="0"/>
          </a:xfrm>
          <a:prstGeom prst="line">
            <a:avLst/>
          </a:prstGeom>
          <a:ln w="9525" cap="flat">
            <a:solidFill>
              <a:srgbClr val="6D6D6D"/>
            </a:solidFill>
            <a:prstDash val="solid"/>
            <a:headEnd type="none" w="sm" len="sm"/>
            <a:tailEnd type="none" w="sm" len="sm"/>
          </a:ln>
        </p:spPr>
      </p:sp>
      <p:sp>
        <p:nvSpPr>
          <p:cNvPr id="3" name="AutoShape 3"/>
          <p:cNvSpPr/>
          <p:nvPr/>
        </p:nvSpPr>
        <p:spPr>
          <a:xfrm flipH="1">
            <a:off x="17254537" y="0"/>
            <a:ext cx="0" cy="1028700"/>
          </a:xfrm>
          <a:prstGeom prst="line">
            <a:avLst/>
          </a:prstGeom>
          <a:ln w="9525" cap="flat">
            <a:solidFill>
              <a:srgbClr val="6D6D6D"/>
            </a:solidFill>
            <a:prstDash val="solid"/>
            <a:headEnd type="none" w="sm" len="sm"/>
            <a:tailEnd type="none" w="sm" len="sm"/>
          </a:ln>
        </p:spPr>
      </p:sp>
      <p:sp>
        <p:nvSpPr>
          <p:cNvPr id="4" name="Freeform 4"/>
          <p:cNvSpPr/>
          <p:nvPr/>
        </p:nvSpPr>
        <p:spPr>
          <a:xfrm>
            <a:off x="6044394" y="2604322"/>
            <a:ext cx="4923360" cy="6653978"/>
          </a:xfrm>
          <a:custGeom>
            <a:avLst/>
            <a:gdLst/>
            <a:ahLst/>
            <a:cxnLst/>
            <a:rect l="l" t="t" r="r" b="b"/>
            <a:pathLst>
              <a:path w="4923360" h="6653978">
                <a:moveTo>
                  <a:pt x="0" y="0"/>
                </a:moveTo>
                <a:lnTo>
                  <a:pt x="4923360" y="0"/>
                </a:lnTo>
                <a:lnTo>
                  <a:pt x="4923360" y="6653978"/>
                </a:lnTo>
                <a:lnTo>
                  <a:pt x="0" y="6653978"/>
                </a:lnTo>
                <a:lnTo>
                  <a:pt x="0" y="0"/>
                </a:lnTo>
                <a:close/>
              </a:path>
            </a:pathLst>
          </a:custGeom>
          <a:blipFill>
            <a:blip r:embed="rId2"/>
            <a:stretch>
              <a:fillRect l="-40210" r="-40210"/>
            </a:stretch>
          </a:blipFill>
        </p:spPr>
      </p:sp>
      <p:sp>
        <p:nvSpPr>
          <p:cNvPr id="5" name="Freeform 5"/>
          <p:cNvSpPr/>
          <p:nvPr/>
        </p:nvSpPr>
        <p:spPr>
          <a:xfrm>
            <a:off x="11203976" y="2604322"/>
            <a:ext cx="6574820" cy="3253017"/>
          </a:xfrm>
          <a:custGeom>
            <a:avLst/>
            <a:gdLst/>
            <a:ahLst/>
            <a:cxnLst/>
            <a:rect l="l" t="t" r="r" b="b"/>
            <a:pathLst>
              <a:path w="6574820" h="3253017">
                <a:moveTo>
                  <a:pt x="0" y="0"/>
                </a:moveTo>
                <a:lnTo>
                  <a:pt x="6574820" y="0"/>
                </a:lnTo>
                <a:lnTo>
                  <a:pt x="6574820" y="3253016"/>
                </a:lnTo>
                <a:lnTo>
                  <a:pt x="0" y="3253016"/>
                </a:lnTo>
                <a:lnTo>
                  <a:pt x="0" y="0"/>
                </a:lnTo>
                <a:close/>
              </a:path>
            </a:pathLst>
          </a:custGeom>
          <a:blipFill>
            <a:blip r:embed="rId3"/>
            <a:stretch>
              <a:fillRect t="-25701" b="-25701"/>
            </a:stretch>
          </a:blipFill>
        </p:spPr>
      </p:sp>
      <p:sp>
        <p:nvSpPr>
          <p:cNvPr id="6" name="Freeform 6"/>
          <p:cNvSpPr/>
          <p:nvPr/>
        </p:nvSpPr>
        <p:spPr>
          <a:xfrm>
            <a:off x="11203976" y="6060290"/>
            <a:ext cx="3168617" cy="3198010"/>
          </a:xfrm>
          <a:custGeom>
            <a:avLst/>
            <a:gdLst/>
            <a:ahLst/>
            <a:cxnLst/>
            <a:rect l="l" t="t" r="r" b="b"/>
            <a:pathLst>
              <a:path w="3168617" h="3198010">
                <a:moveTo>
                  <a:pt x="0" y="0"/>
                </a:moveTo>
                <a:lnTo>
                  <a:pt x="3168618" y="0"/>
                </a:lnTo>
                <a:lnTo>
                  <a:pt x="3168618" y="3198010"/>
                </a:lnTo>
                <a:lnTo>
                  <a:pt x="0" y="3198010"/>
                </a:lnTo>
                <a:lnTo>
                  <a:pt x="0" y="0"/>
                </a:lnTo>
                <a:close/>
              </a:path>
            </a:pathLst>
          </a:custGeom>
          <a:blipFill>
            <a:blip r:embed="rId4"/>
            <a:stretch>
              <a:fillRect l="-17366" r="-17366"/>
            </a:stretch>
          </a:blipFill>
        </p:spPr>
      </p:sp>
      <p:grpSp>
        <p:nvGrpSpPr>
          <p:cNvPr id="7" name="Group 7"/>
          <p:cNvGrpSpPr/>
          <p:nvPr/>
        </p:nvGrpSpPr>
        <p:grpSpPr>
          <a:xfrm>
            <a:off x="14610179" y="6060290"/>
            <a:ext cx="3168617" cy="3198010"/>
            <a:chOff x="0" y="0"/>
            <a:chExt cx="834533" cy="842274"/>
          </a:xfrm>
        </p:grpSpPr>
        <p:sp>
          <p:nvSpPr>
            <p:cNvPr id="8" name="Freeform 8"/>
            <p:cNvSpPr/>
            <p:nvPr/>
          </p:nvSpPr>
          <p:spPr>
            <a:xfrm>
              <a:off x="0" y="0"/>
              <a:ext cx="834533" cy="842274"/>
            </a:xfrm>
            <a:custGeom>
              <a:avLst/>
              <a:gdLst/>
              <a:ahLst/>
              <a:cxnLst/>
              <a:rect l="l" t="t" r="r" b="b"/>
              <a:pathLst>
                <a:path w="834533" h="842274">
                  <a:moveTo>
                    <a:pt x="0" y="0"/>
                  </a:moveTo>
                  <a:lnTo>
                    <a:pt x="834533" y="0"/>
                  </a:lnTo>
                  <a:lnTo>
                    <a:pt x="834533" y="842274"/>
                  </a:lnTo>
                  <a:lnTo>
                    <a:pt x="0" y="842274"/>
                  </a:lnTo>
                  <a:close/>
                </a:path>
              </a:pathLst>
            </a:custGeom>
            <a:solidFill>
              <a:srgbClr val="555555"/>
            </a:solidFill>
          </p:spPr>
        </p:sp>
        <p:sp>
          <p:nvSpPr>
            <p:cNvPr id="9" name="TextBox 9"/>
            <p:cNvSpPr txBox="1"/>
            <p:nvPr/>
          </p:nvSpPr>
          <p:spPr>
            <a:xfrm>
              <a:off x="0" y="-57150"/>
              <a:ext cx="834533" cy="899424"/>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4211276" y="310282"/>
            <a:ext cx="498352" cy="498352"/>
          </a:xfrm>
          <a:custGeom>
            <a:avLst/>
            <a:gdLst/>
            <a:ahLst/>
            <a:cxnLst/>
            <a:rect l="l" t="t" r="r" b="b"/>
            <a:pathLst>
              <a:path w="498352" h="498352">
                <a:moveTo>
                  <a:pt x="0" y="0"/>
                </a:moveTo>
                <a:lnTo>
                  <a:pt x="498352" y="0"/>
                </a:lnTo>
                <a:lnTo>
                  <a:pt x="498352" y="498352"/>
                </a:lnTo>
                <a:lnTo>
                  <a:pt x="0" y="498352"/>
                </a:lnTo>
                <a:lnTo>
                  <a:pt x="0" y="0"/>
                </a:lnTo>
                <a:close/>
              </a:path>
            </a:pathLst>
          </a:custGeom>
          <a:blipFill>
            <a:blip r:embed="rId5"/>
            <a:stretch>
              <a:fillRect/>
            </a:stretch>
          </a:blipFill>
        </p:spPr>
      </p:sp>
      <p:sp>
        <p:nvSpPr>
          <p:cNvPr id="11" name="Freeform 11"/>
          <p:cNvSpPr/>
          <p:nvPr/>
        </p:nvSpPr>
        <p:spPr>
          <a:xfrm>
            <a:off x="3308388" y="310282"/>
            <a:ext cx="740634" cy="498352"/>
          </a:xfrm>
          <a:custGeom>
            <a:avLst/>
            <a:gdLst/>
            <a:ahLst/>
            <a:cxnLst/>
            <a:rect l="l" t="t" r="r" b="b"/>
            <a:pathLst>
              <a:path w="740634" h="498352">
                <a:moveTo>
                  <a:pt x="0" y="0"/>
                </a:moveTo>
                <a:lnTo>
                  <a:pt x="740634" y="0"/>
                </a:lnTo>
                <a:lnTo>
                  <a:pt x="740634" y="498352"/>
                </a:lnTo>
                <a:lnTo>
                  <a:pt x="0" y="498352"/>
                </a:lnTo>
                <a:lnTo>
                  <a:pt x="0" y="0"/>
                </a:lnTo>
                <a:close/>
              </a:path>
            </a:pathLst>
          </a:custGeom>
          <a:blipFill>
            <a:blip r:embed="rId6"/>
            <a:stretch>
              <a:fillRect/>
            </a:stretch>
          </a:blipFill>
        </p:spPr>
      </p:sp>
      <p:sp>
        <p:nvSpPr>
          <p:cNvPr id="12" name="Freeform 12"/>
          <p:cNvSpPr/>
          <p:nvPr/>
        </p:nvSpPr>
        <p:spPr>
          <a:xfrm>
            <a:off x="394755" y="283919"/>
            <a:ext cx="1568016" cy="524715"/>
          </a:xfrm>
          <a:custGeom>
            <a:avLst/>
            <a:gdLst/>
            <a:ahLst/>
            <a:cxnLst/>
            <a:rect l="l" t="t" r="r" b="b"/>
            <a:pathLst>
              <a:path w="1568016" h="524715">
                <a:moveTo>
                  <a:pt x="0" y="0"/>
                </a:moveTo>
                <a:lnTo>
                  <a:pt x="1568016" y="0"/>
                </a:lnTo>
                <a:lnTo>
                  <a:pt x="1568016" y="524715"/>
                </a:lnTo>
                <a:lnTo>
                  <a:pt x="0" y="524715"/>
                </a:lnTo>
                <a:lnTo>
                  <a:pt x="0" y="0"/>
                </a:lnTo>
                <a:close/>
              </a:path>
            </a:pathLst>
          </a:custGeom>
          <a:blipFill>
            <a:blip r:embed="rId7"/>
            <a:stretch>
              <a:fillRect/>
            </a:stretch>
          </a:blipFill>
        </p:spPr>
      </p:sp>
      <p:sp>
        <p:nvSpPr>
          <p:cNvPr id="13" name="Freeform 13"/>
          <p:cNvSpPr/>
          <p:nvPr/>
        </p:nvSpPr>
        <p:spPr>
          <a:xfrm>
            <a:off x="2060253" y="249590"/>
            <a:ext cx="1084823" cy="593372"/>
          </a:xfrm>
          <a:custGeom>
            <a:avLst/>
            <a:gdLst/>
            <a:ahLst/>
            <a:cxnLst/>
            <a:rect l="l" t="t" r="r" b="b"/>
            <a:pathLst>
              <a:path w="1084823" h="593372">
                <a:moveTo>
                  <a:pt x="0" y="0"/>
                </a:moveTo>
                <a:lnTo>
                  <a:pt x="1084823" y="0"/>
                </a:lnTo>
                <a:lnTo>
                  <a:pt x="1084823" y="593372"/>
                </a:lnTo>
                <a:lnTo>
                  <a:pt x="0" y="593372"/>
                </a:lnTo>
                <a:lnTo>
                  <a:pt x="0" y="0"/>
                </a:lnTo>
                <a:close/>
              </a:path>
            </a:pathLst>
          </a:custGeom>
          <a:blipFill>
            <a:blip r:embed="rId8"/>
            <a:stretch>
              <a:fillRect l="-14865" t="-25003" r="-17243" b="-28264"/>
            </a:stretch>
          </a:blipFill>
        </p:spPr>
      </p:sp>
      <p:sp>
        <p:nvSpPr>
          <p:cNvPr id="14" name="AutoShape 14"/>
          <p:cNvSpPr/>
          <p:nvPr/>
        </p:nvSpPr>
        <p:spPr>
          <a:xfrm flipH="1" flipV="1">
            <a:off x="845473" y="3957279"/>
            <a:ext cx="4238441" cy="0"/>
          </a:xfrm>
          <a:prstGeom prst="line">
            <a:avLst/>
          </a:prstGeom>
          <a:ln w="28575" cap="flat">
            <a:solidFill>
              <a:srgbClr val="BA133E"/>
            </a:solidFill>
            <a:prstDash val="solid"/>
            <a:headEnd type="none" w="sm" len="sm"/>
            <a:tailEnd type="none" w="sm" len="sm"/>
          </a:ln>
        </p:spPr>
      </p:sp>
      <p:sp>
        <p:nvSpPr>
          <p:cNvPr id="15" name="Freeform 15"/>
          <p:cNvSpPr/>
          <p:nvPr/>
        </p:nvSpPr>
        <p:spPr>
          <a:xfrm>
            <a:off x="15351721" y="6721806"/>
            <a:ext cx="1685534" cy="1874977"/>
          </a:xfrm>
          <a:custGeom>
            <a:avLst/>
            <a:gdLst/>
            <a:ahLst/>
            <a:cxnLst/>
            <a:rect l="l" t="t" r="r" b="b"/>
            <a:pathLst>
              <a:path w="1685534" h="1874977">
                <a:moveTo>
                  <a:pt x="0" y="0"/>
                </a:moveTo>
                <a:lnTo>
                  <a:pt x="1685534" y="0"/>
                </a:lnTo>
                <a:lnTo>
                  <a:pt x="1685534" y="1874977"/>
                </a:lnTo>
                <a:lnTo>
                  <a:pt x="0" y="1874977"/>
                </a:lnTo>
                <a:lnTo>
                  <a:pt x="0" y="0"/>
                </a:lnTo>
                <a:close/>
              </a:path>
            </a:pathLst>
          </a:custGeom>
          <a:blipFill>
            <a:blip r:embed="rId9"/>
            <a:stretch>
              <a:fillRect r="-18472" b="-90264"/>
            </a:stretch>
          </a:blipFill>
        </p:spPr>
      </p:sp>
      <p:sp>
        <p:nvSpPr>
          <p:cNvPr id="16" name="TextBox 16"/>
          <p:cNvSpPr txBox="1"/>
          <p:nvPr/>
        </p:nvSpPr>
        <p:spPr>
          <a:xfrm>
            <a:off x="800209" y="2944047"/>
            <a:ext cx="4970430" cy="901699"/>
          </a:xfrm>
          <a:prstGeom prst="rect">
            <a:avLst/>
          </a:prstGeom>
        </p:spPr>
        <p:txBody>
          <a:bodyPr lIns="0" tIns="0" rIns="0" bIns="0" rtlCol="0" anchor="t">
            <a:spAutoFit/>
          </a:bodyPr>
          <a:lstStyle/>
          <a:p>
            <a:pPr algn="l">
              <a:lnSpc>
                <a:spcPts val="7000"/>
              </a:lnSpc>
            </a:pPr>
            <a:r>
              <a:rPr lang="en-US" sz="5000" b="1">
                <a:solidFill>
                  <a:srgbClr val="16357B"/>
                </a:solidFill>
                <a:latin typeface="Poppins Semi-Bold"/>
                <a:ea typeface="Poppins Semi-Bold"/>
                <a:cs typeface="Poppins Semi-Bold"/>
                <a:sym typeface="Poppins Semi-Bold"/>
              </a:rPr>
              <a:t>Our Portfolio.</a:t>
            </a:r>
          </a:p>
        </p:txBody>
      </p:sp>
      <p:sp>
        <p:nvSpPr>
          <p:cNvPr id="17" name="TextBox 17"/>
          <p:cNvSpPr txBox="1"/>
          <p:nvPr/>
        </p:nvSpPr>
        <p:spPr>
          <a:xfrm>
            <a:off x="845473" y="2547172"/>
            <a:ext cx="3117321" cy="358775"/>
          </a:xfrm>
          <a:prstGeom prst="rect">
            <a:avLst/>
          </a:prstGeom>
        </p:spPr>
        <p:txBody>
          <a:bodyPr lIns="0" tIns="0" rIns="0" bIns="0" rtlCol="0" anchor="t">
            <a:spAutoFit/>
          </a:bodyPr>
          <a:lstStyle/>
          <a:p>
            <a:pPr algn="just">
              <a:lnSpc>
                <a:spcPts val="2799"/>
              </a:lnSpc>
              <a:spcBef>
                <a:spcPct val="0"/>
              </a:spcBef>
            </a:pPr>
            <a:r>
              <a:rPr lang="en-US" sz="1999">
                <a:solidFill>
                  <a:srgbClr val="6D6D6D"/>
                </a:solidFill>
                <a:latin typeface="Poppins"/>
                <a:ea typeface="Poppins"/>
                <a:cs typeface="Poppins"/>
                <a:sym typeface="Poppins"/>
              </a:rPr>
              <a:t>Highlights of Our Work</a:t>
            </a:r>
          </a:p>
        </p:txBody>
      </p:sp>
      <p:sp>
        <p:nvSpPr>
          <p:cNvPr id="18" name="TextBox 18"/>
          <p:cNvSpPr txBox="1"/>
          <p:nvPr/>
        </p:nvSpPr>
        <p:spPr>
          <a:xfrm>
            <a:off x="800209" y="4333875"/>
            <a:ext cx="4443015" cy="10763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We take pride in the diverse range of projects we’ve delivered across various industries. Each project reflects our commitment to quality, user experience, and results-driven design.</a:t>
            </a:r>
          </a:p>
        </p:txBody>
      </p:sp>
      <p:sp>
        <p:nvSpPr>
          <p:cNvPr id="19" name="TextBox 19"/>
          <p:cNvSpPr txBox="1"/>
          <p:nvPr/>
        </p:nvSpPr>
        <p:spPr>
          <a:xfrm>
            <a:off x="800209" y="7877033"/>
            <a:ext cx="4443015" cy="1076324"/>
          </a:xfrm>
          <a:prstGeom prst="rect">
            <a:avLst/>
          </a:prstGeom>
        </p:spPr>
        <p:txBody>
          <a:bodyPr lIns="0" tIns="0" rIns="0" bIns="0" rtlCol="0" anchor="t">
            <a:spAutoFit/>
          </a:bodyPr>
          <a:lstStyle/>
          <a:p>
            <a:pPr algn="just">
              <a:lnSpc>
                <a:spcPts val="4200"/>
              </a:lnSpc>
              <a:spcBef>
                <a:spcPct val="0"/>
              </a:spcBef>
            </a:pPr>
            <a:r>
              <a:rPr lang="en-US" sz="3000" b="1">
                <a:solidFill>
                  <a:srgbClr val="BA133E"/>
                </a:solidFill>
                <a:latin typeface="Poppins Medium"/>
                <a:ea typeface="Poppins Medium"/>
                <a:cs typeface="Poppins Medium"/>
                <a:sym typeface="Poppins Medium"/>
              </a:rPr>
              <a:t>Do things at your own pace. Life's not a race.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09650"/>
            <a:ext cx="18288000" cy="0"/>
          </a:xfrm>
          <a:prstGeom prst="line">
            <a:avLst/>
          </a:prstGeom>
          <a:ln w="9525" cap="flat">
            <a:solidFill>
              <a:srgbClr val="6D6D6D"/>
            </a:solidFill>
            <a:prstDash val="solid"/>
            <a:headEnd type="none" w="sm" len="sm"/>
            <a:tailEnd type="none" w="sm" len="sm"/>
          </a:ln>
        </p:spPr>
      </p:sp>
      <p:sp>
        <p:nvSpPr>
          <p:cNvPr id="3" name="AutoShape 3"/>
          <p:cNvSpPr/>
          <p:nvPr/>
        </p:nvSpPr>
        <p:spPr>
          <a:xfrm flipH="1">
            <a:off x="17254537" y="0"/>
            <a:ext cx="0" cy="1028700"/>
          </a:xfrm>
          <a:prstGeom prst="line">
            <a:avLst/>
          </a:prstGeom>
          <a:ln w="9525" cap="flat">
            <a:solidFill>
              <a:srgbClr val="6D6D6D"/>
            </a:solidFill>
            <a:prstDash val="solid"/>
            <a:headEnd type="none" w="sm" len="sm"/>
            <a:tailEnd type="none" w="sm" len="sm"/>
          </a:ln>
        </p:spPr>
      </p:sp>
      <p:grpSp>
        <p:nvGrpSpPr>
          <p:cNvPr id="4" name="Group 4"/>
          <p:cNvGrpSpPr/>
          <p:nvPr/>
        </p:nvGrpSpPr>
        <p:grpSpPr>
          <a:xfrm>
            <a:off x="10026398" y="1906804"/>
            <a:ext cx="6720828" cy="1814181"/>
            <a:chOff x="0" y="0"/>
            <a:chExt cx="1770095" cy="477809"/>
          </a:xfrm>
        </p:grpSpPr>
        <p:sp>
          <p:nvSpPr>
            <p:cNvPr id="5" name="Freeform 5"/>
            <p:cNvSpPr/>
            <p:nvPr/>
          </p:nvSpPr>
          <p:spPr>
            <a:xfrm>
              <a:off x="0" y="0"/>
              <a:ext cx="1770095" cy="477809"/>
            </a:xfrm>
            <a:custGeom>
              <a:avLst/>
              <a:gdLst/>
              <a:ahLst/>
              <a:cxnLst/>
              <a:rect l="l" t="t" r="r" b="b"/>
              <a:pathLst>
                <a:path w="1770095" h="477809">
                  <a:moveTo>
                    <a:pt x="58748" y="0"/>
                  </a:moveTo>
                  <a:lnTo>
                    <a:pt x="1711346" y="0"/>
                  </a:lnTo>
                  <a:cubicBezTo>
                    <a:pt x="1743792" y="0"/>
                    <a:pt x="1770095" y="26303"/>
                    <a:pt x="1770095" y="58748"/>
                  </a:cubicBezTo>
                  <a:lnTo>
                    <a:pt x="1770095" y="419061"/>
                  </a:lnTo>
                  <a:cubicBezTo>
                    <a:pt x="1770095" y="451506"/>
                    <a:pt x="1743792" y="477809"/>
                    <a:pt x="1711346" y="477809"/>
                  </a:cubicBezTo>
                  <a:lnTo>
                    <a:pt x="58748" y="477809"/>
                  </a:lnTo>
                  <a:cubicBezTo>
                    <a:pt x="26303" y="477809"/>
                    <a:pt x="0" y="451506"/>
                    <a:pt x="0" y="419061"/>
                  </a:cubicBezTo>
                  <a:lnTo>
                    <a:pt x="0" y="58748"/>
                  </a:lnTo>
                  <a:cubicBezTo>
                    <a:pt x="0" y="26303"/>
                    <a:pt x="26303" y="0"/>
                    <a:pt x="58748" y="0"/>
                  </a:cubicBezTo>
                  <a:close/>
                </a:path>
              </a:pathLst>
            </a:custGeom>
            <a:solidFill>
              <a:srgbClr val="A7A7A7"/>
            </a:solidFill>
          </p:spPr>
        </p:sp>
        <p:sp>
          <p:nvSpPr>
            <p:cNvPr id="6" name="TextBox 6"/>
            <p:cNvSpPr txBox="1"/>
            <p:nvPr/>
          </p:nvSpPr>
          <p:spPr>
            <a:xfrm>
              <a:off x="0" y="-57150"/>
              <a:ext cx="1770095" cy="534959"/>
            </a:xfrm>
            <a:prstGeom prst="rect">
              <a:avLst/>
            </a:prstGeom>
          </p:spPr>
          <p:txBody>
            <a:bodyPr lIns="50800" tIns="50800" rIns="50800" bIns="50800" rtlCol="0" anchor="ctr"/>
            <a:lstStyle/>
            <a:p>
              <a:pPr algn="ctr">
                <a:lnSpc>
                  <a:spcPts val="2799"/>
                </a:lnSpc>
              </a:pPr>
              <a:endParaRPr/>
            </a:p>
          </p:txBody>
        </p:sp>
      </p:grpSp>
      <p:grpSp>
        <p:nvGrpSpPr>
          <p:cNvPr id="7" name="Group 7"/>
          <p:cNvGrpSpPr/>
          <p:nvPr/>
        </p:nvGrpSpPr>
        <p:grpSpPr>
          <a:xfrm>
            <a:off x="10026398" y="3890064"/>
            <a:ext cx="6720828" cy="1814181"/>
            <a:chOff x="0" y="0"/>
            <a:chExt cx="1770095" cy="477809"/>
          </a:xfrm>
        </p:grpSpPr>
        <p:sp>
          <p:nvSpPr>
            <p:cNvPr id="8" name="Freeform 8"/>
            <p:cNvSpPr/>
            <p:nvPr/>
          </p:nvSpPr>
          <p:spPr>
            <a:xfrm>
              <a:off x="0" y="0"/>
              <a:ext cx="1770095" cy="477809"/>
            </a:xfrm>
            <a:custGeom>
              <a:avLst/>
              <a:gdLst/>
              <a:ahLst/>
              <a:cxnLst/>
              <a:rect l="l" t="t" r="r" b="b"/>
              <a:pathLst>
                <a:path w="1770095" h="477809">
                  <a:moveTo>
                    <a:pt x="58748" y="0"/>
                  </a:moveTo>
                  <a:lnTo>
                    <a:pt x="1711346" y="0"/>
                  </a:lnTo>
                  <a:cubicBezTo>
                    <a:pt x="1743792" y="0"/>
                    <a:pt x="1770095" y="26303"/>
                    <a:pt x="1770095" y="58748"/>
                  </a:cubicBezTo>
                  <a:lnTo>
                    <a:pt x="1770095" y="419061"/>
                  </a:lnTo>
                  <a:cubicBezTo>
                    <a:pt x="1770095" y="451506"/>
                    <a:pt x="1743792" y="477809"/>
                    <a:pt x="1711346" y="477809"/>
                  </a:cubicBezTo>
                  <a:lnTo>
                    <a:pt x="58748" y="477809"/>
                  </a:lnTo>
                  <a:cubicBezTo>
                    <a:pt x="26303" y="477809"/>
                    <a:pt x="0" y="451506"/>
                    <a:pt x="0" y="419061"/>
                  </a:cubicBezTo>
                  <a:lnTo>
                    <a:pt x="0" y="58748"/>
                  </a:lnTo>
                  <a:cubicBezTo>
                    <a:pt x="0" y="26303"/>
                    <a:pt x="26303" y="0"/>
                    <a:pt x="58748" y="0"/>
                  </a:cubicBezTo>
                  <a:close/>
                </a:path>
              </a:pathLst>
            </a:custGeom>
            <a:solidFill>
              <a:srgbClr val="FFFFFF"/>
            </a:solidFill>
            <a:ln w="19050" cap="rnd">
              <a:solidFill>
                <a:srgbClr val="BA133E"/>
              </a:solidFill>
              <a:prstDash val="solid"/>
              <a:round/>
            </a:ln>
          </p:spPr>
        </p:sp>
        <p:sp>
          <p:nvSpPr>
            <p:cNvPr id="9" name="TextBox 9"/>
            <p:cNvSpPr txBox="1"/>
            <p:nvPr/>
          </p:nvSpPr>
          <p:spPr>
            <a:xfrm>
              <a:off x="0" y="-57150"/>
              <a:ext cx="1770095" cy="534959"/>
            </a:xfrm>
            <a:prstGeom prst="rect">
              <a:avLst/>
            </a:prstGeom>
          </p:spPr>
          <p:txBody>
            <a:bodyPr lIns="50800" tIns="50800" rIns="50800" bIns="50800" rtlCol="0" anchor="ctr"/>
            <a:lstStyle/>
            <a:p>
              <a:pPr algn="ctr">
                <a:lnSpc>
                  <a:spcPts val="2799"/>
                </a:lnSpc>
              </a:pPr>
              <a:endParaRPr/>
            </a:p>
          </p:txBody>
        </p:sp>
      </p:grpSp>
      <p:grpSp>
        <p:nvGrpSpPr>
          <p:cNvPr id="10" name="Group 10"/>
          <p:cNvGrpSpPr/>
          <p:nvPr/>
        </p:nvGrpSpPr>
        <p:grpSpPr>
          <a:xfrm>
            <a:off x="10026398" y="5838685"/>
            <a:ext cx="6720828" cy="1814181"/>
            <a:chOff x="0" y="0"/>
            <a:chExt cx="1770095" cy="477809"/>
          </a:xfrm>
        </p:grpSpPr>
        <p:sp>
          <p:nvSpPr>
            <p:cNvPr id="11" name="Freeform 11"/>
            <p:cNvSpPr/>
            <p:nvPr/>
          </p:nvSpPr>
          <p:spPr>
            <a:xfrm>
              <a:off x="0" y="0"/>
              <a:ext cx="1770095" cy="477809"/>
            </a:xfrm>
            <a:custGeom>
              <a:avLst/>
              <a:gdLst/>
              <a:ahLst/>
              <a:cxnLst/>
              <a:rect l="l" t="t" r="r" b="b"/>
              <a:pathLst>
                <a:path w="1770095" h="477809">
                  <a:moveTo>
                    <a:pt x="58748" y="0"/>
                  </a:moveTo>
                  <a:lnTo>
                    <a:pt x="1711346" y="0"/>
                  </a:lnTo>
                  <a:cubicBezTo>
                    <a:pt x="1743792" y="0"/>
                    <a:pt x="1770095" y="26303"/>
                    <a:pt x="1770095" y="58748"/>
                  </a:cubicBezTo>
                  <a:lnTo>
                    <a:pt x="1770095" y="419061"/>
                  </a:lnTo>
                  <a:cubicBezTo>
                    <a:pt x="1770095" y="451506"/>
                    <a:pt x="1743792" y="477809"/>
                    <a:pt x="1711346" y="477809"/>
                  </a:cubicBezTo>
                  <a:lnTo>
                    <a:pt x="58748" y="477809"/>
                  </a:lnTo>
                  <a:cubicBezTo>
                    <a:pt x="26303" y="477809"/>
                    <a:pt x="0" y="451506"/>
                    <a:pt x="0" y="419061"/>
                  </a:cubicBezTo>
                  <a:lnTo>
                    <a:pt x="0" y="58748"/>
                  </a:lnTo>
                  <a:cubicBezTo>
                    <a:pt x="0" y="26303"/>
                    <a:pt x="26303" y="0"/>
                    <a:pt x="58748" y="0"/>
                  </a:cubicBezTo>
                  <a:close/>
                </a:path>
              </a:pathLst>
            </a:custGeom>
            <a:solidFill>
              <a:srgbClr val="16357B"/>
            </a:solidFill>
          </p:spPr>
        </p:sp>
        <p:sp>
          <p:nvSpPr>
            <p:cNvPr id="12" name="TextBox 12"/>
            <p:cNvSpPr txBox="1"/>
            <p:nvPr/>
          </p:nvSpPr>
          <p:spPr>
            <a:xfrm>
              <a:off x="0" y="-57150"/>
              <a:ext cx="1770095" cy="534959"/>
            </a:xfrm>
            <a:prstGeom prst="rect">
              <a:avLst/>
            </a:prstGeom>
          </p:spPr>
          <p:txBody>
            <a:bodyPr lIns="50800" tIns="50800" rIns="50800" bIns="50800" rtlCol="0" anchor="ctr"/>
            <a:lstStyle/>
            <a:p>
              <a:pPr algn="ctr">
                <a:lnSpc>
                  <a:spcPts val="2799"/>
                </a:lnSpc>
              </a:pPr>
              <a:endParaRPr/>
            </a:p>
          </p:txBody>
        </p:sp>
      </p:grpSp>
      <p:grpSp>
        <p:nvGrpSpPr>
          <p:cNvPr id="13" name="Group 13"/>
          <p:cNvGrpSpPr/>
          <p:nvPr/>
        </p:nvGrpSpPr>
        <p:grpSpPr>
          <a:xfrm>
            <a:off x="10026398" y="7824173"/>
            <a:ext cx="6720828" cy="1814181"/>
            <a:chOff x="0" y="0"/>
            <a:chExt cx="1770095" cy="477809"/>
          </a:xfrm>
        </p:grpSpPr>
        <p:sp>
          <p:nvSpPr>
            <p:cNvPr id="14" name="Freeform 14"/>
            <p:cNvSpPr/>
            <p:nvPr/>
          </p:nvSpPr>
          <p:spPr>
            <a:xfrm>
              <a:off x="0" y="0"/>
              <a:ext cx="1770095" cy="477809"/>
            </a:xfrm>
            <a:custGeom>
              <a:avLst/>
              <a:gdLst/>
              <a:ahLst/>
              <a:cxnLst/>
              <a:rect l="l" t="t" r="r" b="b"/>
              <a:pathLst>
                <a:path w="1770095" h="477809">
                  <a:moveTo>
                    <a:pt x="58748" y="0"/>
                  </a:moveTo>
                  <a:lnTo>
                    <a:pt x="1711346" y="0"/>
                  </a:lnTo>
                  <a:cubicBezTo>
                    <a:pt x="1743792" y="0"/>
                    <a:pt x="1770095" y="26303"/>
                    <a:pt x="1770095" y="58748"/>
                  </a:cubicBezTo>
                  <a:lnTo>
                    <a:pt x="1770095" y="419061"/>
                  </a:lnTo>
                  <a:cubicBezTo>
                    <a:pt x="1770095" y="451506"/>
                    <a:pt x="1743792" y="477809"/>
                    <a:pt x="1711346" y="477809"/>
                  </a:cubicBezTo>
                  <a:lnTo>
                    <a:pt x="58748" y="477809"/>
                  </a:lnTo>
                  <a:cubicBezTo>
                    <a:pt x="26303" y="477809"/>
                    <a:pt x="0" y="451506"/>
                    <a:pt x="0" y="419061"/>
                  </a:cubicBezTo>
                  <a:lnTo>
                    <a:pt x="0" y="58748"/>
                  </a:lnTo>
                  <a:cubicBezTo>
                    <a:pt x="0" y="26303"/>
                    <a:pt x="26303" y="0"/>
                    <a:pt x="58748" y="0"/>
                  </a:cubicBezTo>
                  <a:close/>
                </a:path>
              </a:pathLst>
            </a:custGeom>
            <a:solidFill>
              <a:srgbClr val="555555"/>
            </a:solidFill>
          </p:spPr>
        </p:sp>
        <p:sp>
          <p:nvSpPr>
            <p:cNvPr id="15" name="TextBox 15"/>
            <p:cNvSpPr txBox="1"/>
            <p:nvPr/>
          </p:nvSpPr>
          <p:spPr>
            <a:xfrm>
              <a:off x="0" y="-57150"/>
              <a:ext cx="1770095" cy="534959"/>
            </a:xfrm>
            <a:prstGeom prst="rect">
              <a:avLst/>
            </a:prstGeom>
          </p:spPr>
          <p:txBody>
            <a:bodyPr lIns="50800" tIns="50800" rIns="50800" bIns="50800" rtlCol="0" anchor="ctr"/>
            <a:lstStyle/>
            <a:p>
              <a:pPr algn="ctr">
                <a:lnSpc>
                  <a:spcPts val="2799"/>
                </a:lnSpc>
              </a:pPr>
              <a:endParaRPr/>
            </a:p>
          </p:txBody>
        </p:sp>
      </p:grpSp>
      <p:sp>
        <p:nvSpPr>
          <p:cNvPr id="16" name="AutoShape 16"/>
          <p:cNvSpPr/>
          <p:nvPr/>
        </p:nvSpPr>
        <p:spPr>
          <a:xfrm>
            <a:off x="11695286" y="1905500"/>
            <a:ext cx="0" cy="1814181"/>
          </a:xfrm>
          <a:prstGeom prst="line">
            <a:avLst/>
          </a:prstGeom>
          <a:ln w="9525" cap="flat">
            <a:solidFill>
              <a:srgbClr val="000000"/>
            </a:solidFill>
            <a:prstDash val="solid"/>
            <a:headEnd type="none" w="sm" len="sm"/>
            <a:tailEnd type="none" w="sm" len="sm"/>
          </a:ln>
        </p:spPr>
      </p:sp>
      <p:sp>
        <p:nvSpPr>
          <p:cNvPr id="17" name="AutoShape 17"/>
          <p:cNvSpPr/>
          <p:nvPr/>
        </p:nvSpPr>
        <p:spPr>
          <a:xfrm>
            <a:off x="11690255" y="3890064"/>
            <a:ext cx="0" cy="1814181"/>
          </a:xfrm>
          <a:prstGeom prst="line">
            <a:avLst/>
          </a:prstGeom>
          <a:ln w="9525" cap="flat">
            <a:solidFill>
              <a:srgbClr val="BA133E"/>
            </a:solidFill>
            <a:prstDash val="solid"/>
            <a:headEnd type="none" w="sm" len="sm"/>
            <a:tailEnd type="none" w="sm" len="sm"/>
          </a:ln>
        </p:spPr>
      </p:sp>
      <p:sp>
        <p:nvSpPr>
          <p:cNvPr id="18" name="AutoShape 18"/>
          <p:cNvSpPr/>
          <p:nvPr/>
        </p:nvSpPr>
        <p:spPr>
          <a:xfrm>
            <a:off x="11685224" y="5804055"/>
            <a:ext cx="0" cy="1814181"/>
          </a:xfrm>
          <a:prstGeom prst="line">
            <a:avLst/>
          </a:prstGeom>
          <a:ln w="9525" cap="flat">
            <a:solidFill>
              <a:srgbClr val="FFFFFF"/>
            </a:solidFill>
            <a:prstDash val="solid"/>
            <a:headEnd type="none" w="sm" len="sm"/>
            <a:tailEnd type="none" w="sm" len="sm"/>
          </a:ln>
        </p:spPr>
      </p:sp>
      <p:sp>
        <p:nvSpPr>
          <p:cNvPr id="19" name="AutoShape 19"/>
          <p:cNvSpPr/>
          <p:nvPr/>
        </p:nvSpPr>
        <p:spPr>
          <a:xfrm>
            <a:off x="11685224" y="7836394"/>
            <a:ext cx="0" cy="1814181"/>
          </a:xfrm>
          <a:prstGeom prst="line">
            <a:avLst/>
          </a:prstGeom>
          <a:ln w="9525" cap="flat">
            <a:solidFill>
              <a:srgbClr val="FFFFFF"/>
            </a:solidFill>
            <a:prstDash val="solid"/>
            <a:headEnd type="none" w="sm" len="sm"/>
            <a:tailEnd type="none" w="sm" len="sm"/>
          </a:ln>
        </p:spPr>
      </p:sp>
      <p:sp>
        <p:nvSpPr>
          <p:cNvPr id="20" name="TextBox 20"/>
          <p:cNvSpPr txBox="1"/>
          <p:nvPr/>
        </p:nvSpPr>
        <p:spPr>
          <a:xfrm>
            <a:off x="13597590" y="373143"/>
            <a:ext cx="3117321" cy="358775"/>
          </a:xfrm>
          <a:prstGeom prst="rect">
            <a:avLst/>
          </a:prstGeom>
        </p:spPr>
        <p:txBody>
          <a:bodyPr lIns="0" tIns="0" rIns="0" bIns="0" rtlCol="0" anchor="t">
            <a:spAutoFit/>
          </a:bodyPr>
          <a:lstStyle/>
          <a:p>
            <a:pPr algn="r">
              <a:lnSpc>
                <a:spcPts val="2799"/>
              </a:lnSpc>
              <a:spcBef>
                <a:spcPct val="0"/>
              </a:spcBef>
            </a:pPr>
            <a:r>
              <a:rPr lang="en-US" sz="1999">
                <a:solidFill>
                  <a:srgbClr val="6D6D6D"/>
                </a:solidFill>
                <a:latin typeface="Poppins"/>
                <a:ea typeface="Poppins"/>
                <a:cs typeface="Poppins"/>
                <a:sym typeface="Poppins"/>
              </a:rPr>
              <a:t>Presentation 2025</a:t>
            </a:r>
          </a:p>
        </p:txBody>
      </p:sp>
      <p:sp>
        <p:nvSpPr>
          <p:cNvPr id="21" name="TextBox 21"/>
          <p:cNvSpPr txBox="1"/>
          <p:nvPr/>
        </p:nvSpPr>
        <p:spPr>
          <a:xfrm>
            <a:off x="17412158" y="373143"/>
            <a:ext cx="733277" cy="358775"/>
          </a:xfrm>
          <a:prstGeom prst="rect">
            <a:avLst/>
          </a:prstGeom>
        </p:spPr>
        <p:txBody>
          <a:bodyPr lIns="0" tIns="0" rIns="0" bIns="0" rtlCol="0" anchor="t">
            <a:spAutoFit/>
          </a:bodyPr>
          <a:lstStyle/>
          <a:p>
            <a:pPr algn="ctr">
              <a:lnSpc>
                <a:spcPts val="2799"/>
              </a:lnSpc>
              <a:spcBef>
                <a:spcPct val="0"/>
              </a:spcBef>
            </a:pPr>
            <a:r>
              <a:rPr lang="en-US" sz="1999">
                <a:solidFill>
                  <a:srgbClr val="6D6D6D"/>
                </a:solidFill>
                <a:latin typeface="Poppins"/>
                <a:ea typeface="Poppins"/>
                <a:cs typeface="Poppins"/>
                <a:sym typeface="Poppins"/>
              </a:rPr>
              <a:t>01</a:t>
            </a:r>
          </a:p>
        </p:txBody>
      </p:sp>
      <p:sp>
        <p:nvSpPr>
          <p:cNvPr id="22" name="TextBox 22"/>
          <p:cNvSpPr txBox="1"/>
          <p:nvPr/>
        </p:nvSpPr>
        <p:spPr>
          <a:xfrm>
            <a:off x="12013683" y="2343342"/>
            <a:ext cx="4443015" cy="1076325"/>
          </a:xfrm>
          <a:prstGeom prst="rect">
            <a:avLst/>
          </a:prstGeom>
        </p:spPr>
        <p:txBody>
          <a:bodyPr lIns="0" tIns="0" rIns="0" bIns="0" rtlCol="0" anchor="t">
            <a:spAutoFit/>
          </a:bodyPr>
          <a:lstStyle/>
          <a:p>
            <a:pPr algn="just">
              <a:lnSpc>
                <a:spcPts val="2100"/>
              </a:lnSpc>
              <a:spcBef>
                <a:spcPct val="0"/>
              </a:spcBef>
            </a:pPr>
            <a:r>
              <a:rPr lang="en-US" sz="1500">
                <a:solidFill>
                  <a:srgbClr val="000000"/>
                </a:solidFill>
                <a:latin typeface="Poppins"/>
                <a:ea typeface="Poppins"/>
                <a:cs typeface="Poppins"/>
                <a:sym typeface="Poppins"/>
              </a:rPr>
              <a:t>Experienced team with a strong design portfolio and consistent project delivery. We understand client needs and turn them into impactful results.</a:t>
            </a:r>
          </a:p>
        </p:txBody>
      </p:sp>
      <p:sp>
        <p:nvSpPr>
          <p:cNvPr id="23" name="TextBox 23"/>
          <p:cNvSpPr txBox="1"/>
          <p:nvPr/>
        </p:nvSpPr>
        <p:spPr>
          <a:xfrm>
            <a:off x="12013683" y="4368530"/>
            <a:ext cx="4443015" cy="8096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Limited marketing presence and a small team, which can affect our capacity to handle large projects simultaneously.</a:t>
            </a:r>
          </a:p>
        </p:txBody>
      </p:sp>
      <p:sp>
        <p:nvSpPr>
          <p:cNvPr id="24" name="TextBox 24"/>
          <p:cNvSpPr txBox="1"/>
          <p:nvPr/>
        </p:nvSpPr>
        <p:spPr>
          <a:xfrm>
            <a:off x="12013683" y="6317151"/>
            <a:ext cx="4443015" cy="809625"/>
          </a:xfrm>
          <a:prstGeom prst="rect">
            <a:avLst/>
          </a:prstGeom>
        </p:spPr>
        <p:txBody>
          <a:bodyPr lIns="0" tIns="0" rIns="0" bIns="0" rtlCol="0" anchor="t">
            <a:spAutoFit/>
          </a:bodyPr>
          <a:lstStyle/>
          <a:p>
            <a:pPr algn="just">
              <a:lnSpc>
                <a:spcPts val="2100"/>
              </a:lnSpc>
              <a:spcBef>
                <a:spcPct val="0"/>
              </a:spcBef>
            </a:pPr>
            <a:r>
              <a:rPr lang="en-US" sz="1500">
                <a:solidFill>
                  <a:srgbClr val="FFFFFF"/>
                </a:solidFill>
                <a:latin typeface="Poppins"/>
                <a:ea typeface="Poppins"/>
                <a:cs typeface="Poppins"/>
                <a:sym typeface="Poppins"/>
              </a:rPr>
              <a:t>Rising demand for digital services and potential to expand into new markets and partnerships.</a:t>
            </a:r>
          </a:p>
        </p:txBody>
      </p:sp>
      <p:sp>
        <p:nvSpPr>
          <p:cNvPr id="25" name="TextBox 25"/>
          <p:cNvSpPr txBox="1"/>
          <p:nvPr/>
        </p:nvSpPr>
        <p:spPr>
          <a:xfrm>
            <a:off x="12013683" y="8302638"/>
            <a:ext cx="4443015" cy="809625"/>
          </a:xfrm>
          <a:prstGeom prst="rect">
            <a:avLst/>
          </a:prstGeom>
        </p:spPr>
        <p:txBody>
          <a:bodyPr lIns="0" tIns="0" rIns="0" bIns="0" rtlCol="0" anchor="t">
            <a:spAutoFit/>
          </a:bodyPr>
          <a:lstStyle/>
          <a:p>
            <a:pPr algn="just">
              <a:lnSpc>
                <a:spcPts val="2100"/>
              </a:lnSpc>
              <a:spcBef>
                <a:spcPct val="0"/>
              </a:spcBef>
            </a:pPr>
            <a:r>
              <a:rPr lang="en-US" sz="1500">
                <a:solidFill>
                  <a:srgbClr val="FFFFFF"/>
                </a:solidFill>
                <a:latin typeface="Poppins"/>
                <a:ea typeface="Poppins"/>
                <a:cs typeface="Poppins"/>
                <a:sym typeface="Poppins"/>
              </a:rPr>
              <a:t>High competition, fast-changing trends, and evolving client expectations require constant adaptation.</a:t>
            </a:r>
          </a:p>
        </p:txBody>
      </p:sp>
      <p:sp>
        <p:nvSpPr>
          <p:cNvPr id="26" name="Freeform 26"/>
          <p:cNvSpPr/>
          <p:nvPr/>
        </p:nvSpPr>
        <p:spPr>
          <a:xfrm>
            <a:off x="4211276" y="310282"/>
            <a:ext cx="498352" cy="498352"/>
          </a:xfrm>
          <a:custGeom>
            <a:avLst/>
            <a:gdLst/>
            <a:ahLst/>
            <a:cxnLst/>
            <a:rect l="l" t="t" r="r" b="b"/>
            <a:pathLst>
              <a:path w="498352" h="498352">
                <a:moveTo>
                  <a:pt x="0" y="0"/>
                </a:moveTo>
                <a:lnTo>
                  <a:pt x="498352" y="0"/>
                </a:lnTo>
                <a:lnTo>
                  <a:pt x="498352" y="498352"/>
                </a:lnTo>
                <a:lnTo>
                  <a:pt x="0" y="498352"/>
                </a:lnTo>
                <a:lnTo>
                  <a:pt x="0" y="0"/>
                </a:lnTo>
                <a:close/>
              </a:path>
            </a:pathLst>
          </a:custGeom>
          <a:blipFill>
            <a:blip r:embed="rId2"/>
            <a:stretch>
              <a:fillRect/>
            </a:stretch>
          </a:blipFill>
        </p:spPr>
      </p:sp>
      <p:sp>
        <p:nvSpPr>
          <p:cNvPr id="27" name="Freeform 27"/>
          <p:cNvSpPr/>
          <p:nvPr/>
        </p:nvSpPr>
        <p:spPr>
          <a:xfrm>
            <a:off x="3308388" y="310282"/>
            <a:ext cx="740634" cy="498352"/>
          </a:xfrm>
          <a:custGeom>
            <a:avLst/>
            <a:gdLst/>
            <a:ahLst/>
            <a:cxnLst/>
            <a:rect l="l" t="t" r="r" b="b"/>
            <a:pathLst>
              <a:path w="740634" h="498352">
                <a:moveTo>
                  <a:pt x="0" y="0"/>
                </a:moveTo>
                <a:lnTo>
                  <a:pt x="740634" y="0"/>
                </a:lnTo>
                <a:lnTo>
                  <a:pt x="740634" y="498352"/>
                </a:lnTo>
                <a:lnTo>
                  <a:pt x="0" y="498352"/>
                </a:lnTo>
                <a:lnTo>
                  <a:pt x="0" y="0"/>
                </a:lnTo>
                <a:close/>
              </a:path>
            </a:pathLst>
          </a:custGeom>
          <a:blipFill>
            <a:blip r:embed="rId3"/>
            <a:stretch>
              <a:fillRect/>
            </a:stretch>
          </a:blipFill>
        </p:spPr>
      </p:sp>
      <p:sp>
        <p:nvSpPr>
          <p:cNvPr id="28" name="Freeform 28"/>
          <p:cNvSpPr/>
          <p:nvPr/>
        </p:nvSpPr>
        <p:spPr>
          <a:xfrm>
            <a:off x="394755" y="283919"/>
            <a:ext cx="1568016" cy="524715"/>
          </a:xfrm>
          <a:custGeom>
            <a:avLst/>
            <a:gdLst/>
            <a:ahLst/>
            <a:cxnLst/>
            <a:rect l="l" t="t" r="r" b="b"/>
            <a:pathLst>
              <a:path w="1568016" h="524715">
                <a:moveTo>
                  <a:pt x="0" y="0"/>
                </a:moveTo>
                <a:lnTo>
                  <a:pt x="1568016" y="0"/>
                </a:lnTo>
                <a:lnTo>
                  <a:pt x="1568016" y="524715"/>
                </a:lnTo>
                <a:lnTo>
                  <a:pt x="0" y="524715"/>
                </a:lnTo>
                <a:lnTo>
                  <a:pt x="0" y="0"/>
                </a:lnTo>
                <a:close/>
              </a:path>
            </a:pathLst>
          </a:custGeom>
          <a:blipFill>
            <a:blip r:embed="rId4"/>
            <a:stretch>
              <a:fillRect/>
            </a:stretch>
          </a:blipFill>
        </p:spPr>
      </p:sp>
      <p:sp>
        <p:nvSpPr>
          <p:cNvPr id="29" name="Freeform 29"/>
          <p:cNvSpPr/>
          <p:nvPr/>
        </p:nvSpPr>
        <p:spPr>
          <a:xfrm>
            <a:off x="2060253" y="249590"/>
            <a:ext cx="1084823" cy="593372"/>
          </a:xfrm>
          <a:custGeom>
            <a:avLst/>
            <a:gdLst/>
            <a:ahLst/>
            <a:cxnLst/>
            <a:rect l="l" t="t" r="r" b="b"/>
            <a:pathLst>
              <a:path w="1084823" h="593372">
                <a:moveTo>
                  <a:pt x="0" y="0"/>
                </a:moveTo>
                <a:lnTo>
                  <a:pt x="1084823" y="0"/>
                </a:lnTo>
                <a:lnTo>
                  <a:pt x="1084823" y="593372"/>
                </a:lnTo>
                <a:lnTo>
                  <a:pt x="0" y="593372"/>
                </a:lnTo>
                <a:lnTo>
                  <a:pt x="0" y="0"/>
                </a:lnTo>
                <a:close/>
              </a:path>
            </a:pathLst>
          </a:custGeom>
          <a:blipFill>
            <a:blip r:embed="rId5"/>
            <a:stretch>
              <a:fillRect l="-14865" t="-25003" r="-17243" b="-28264"/>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09650"/>
            <a:ext cx="18288000" cy="0"/>
          </a:xfrm>
          <a:prstGeom prst="line">
            <a:avLst/>
          </a:prstGeom>
          <a:ln w="9525" cap="flat">
            <a:solidFill>
              <a:srgbClr val="6D6D6D"/>
            </a:solidFill>
            <a:prstDash val="solid"/>
            <a:headEnd type="none" w="sm" len="sm"/>
            <a:tailEnd type="none" w="sm" len="sm"/>
          </a:ln>
        </p:spPr>
      </p:sp>
      <p:sp>
        <p:nvSpPr>
          <p:cNvPr id="3" name="AutoShape 3"/>
          <p:cNvSpPr/>
          <p:nvPr/>
        </p:nvSpPr>
        <p:spPr>
          <a:xfrm flipH="1">
            <a:off x="17254537" y="0"/>
            <a:ext cx="0" cy="1028700"/>
          </a:xfrm>
          <a:prstGeom prst="line">
            <a:avLst/>
          </a:prstGeom>
          <a:ln w="9525" cap="flat">
            <a:solidFill>
              <a:srgbClr val="6D6D6D"/>
            </a:solidFill>
            <a:prstDash val="solid"/>
            <a:headEnd type="none" w="sm" len="sm"/>
            <a:tailEnd type="none" w="sm" len="sm"/>
          </a:ln>
        </p:spPr>
      </p:sp>
      <p:grpSp>
        <p:nvGrpSpPr>
          <p:cNvPr id="4" name="Group 4"/>
          <p:cNvGrpSpPr/>
          <p:nvPr/>
        </p:nvGrpSpPr>
        <p:grpSpPr>
          <a:xfrm>
            <a:off x="-27406" y="8118638"/>
            <a:ext cx="5220262" cy="2168362"/>
            <a:chOff x="0" y="0"/>
            <a:chExt cx="1374884" cy="571091"/>
          </a:xfrm>
        </p:grpSpPr>
        <p:sp>
          <p:nvSpPr>
            <p:cNvPr id="5" name="Freeform 5"/>
            <p:cNvSpPr/>
            <p:nvPr/>
          </p:nvSpPr>
          <p:spPr>
            <a:xfrm>
              <a:off x="0" y="0"/>
              <a:ext cx="1374884" cy="571091"/>
            </a:xfrm>
            <a:custGeom>
              <a:avLst/>
              <a:gdLst/>
              <a:ahLst/>
              <a:cxnLst/>
              <a:rect l="l" t="t" r="r" b="b"/>
              <a:pathLst>
                <a:path w="1374884" h="571091">
                  <a:moveTo>
                    <a:pt x="0" y="0"/>
                  </a:moveTo>
                  <a:lnTo>
                    <a:pt x="1374884" y="0"/>
                  </a:lnTo>
                  <a:lnTo>
                    <a:pt x="1374884" y="571091"/>
                  </a:lnTo>
                  <a:lnTo>
                    <a:pt x="0" y="571091"/>
                  </a:lnTo>
                  <a:close/>
                </a:path>
              </a:pathLst>
            </a:custGeom>
            <a:solidFill>
              <a:srgbClr val="555555"/>
            </a:solidFill>
          </p:spPr>
        </p:sp>
        <p:sp>
          <p:nvSpPr>
            <p:cNvPr id="6" name="TextBox 6"/>
            <p:cNvSpPr txBox="1"/>
            <p:nvPr/>
          </p:nvSpPr>
          <p:spPr>
            <a:xfrm>
              <a:off x="0" y="-57150"/>
              <a:ext cx="1374884" cy="628241"/>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1719702" y="1777405"/>
            <a:ext cx="3473154" cy="2762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Phase 01</a:t>
            </a:r>
          </a:p>
        </p:txBody>
      </p:sp>
      <p:sp>
        <p:nvSpPr>
          <p:cNvPr id="8" name="TextBox 8"/>
          <p:cNvSpPr txBox="1"/>
          <p:nvPr/>
        </p:nvSpPr>
        <p:spPr>
          <a:xfrm>
            <a:off x="1719702" y="2063154"/>
            <a:ext cx="3117321" cy="358775"/>
          </a:xfrm>
          <a:prstGeom prst="rect">
            <a:avLst/>
          </a:prstGeom>
        </p:spPr>
        <p:txBody>
          <a:bodyPr lIns="0" tIns="0" rIns="0" bIns="0" rtlCol="0" anchor="t">
            <a:spAutoFit/>
          </a:bodyPr>
          <a:lstStyle/>
          <a:p>
            <a:pPr algn="just">
              <a:lnSpc>
                <a:spcPts val="2799"/>
              </a:lnSpc>
              <a:spcBef>
                <a:spcPct val="0"/>
              </a:spcBef>
            </a:pPr>
            <a:r>
              <a:rPr lang="en-US" sz="1999" b="1">
                <a:solidFill>
                  <a:srgbClr val="16357B"/>
                </a:solidFill>
                <a:latin typeface="Poppins Bold"/>
                <a:ea typeface="Poppins Bold"/>
                <a:cs typeface="Poppins Bold"/>
                <a:sym typeface="Poppins Bold"/>
              </a:rPr>
              <a:t>Discovery &amp; Workshops</a:t>
            </a:r>
          </a:p>
        </p:txBody>
      </p:sp>
      <p:sp>
        <p:nvSpPr>
          <p:cNvPr id="9" name="TextBox 9"/>
          <p:cNvSpPr txBox="1"/>
          <p:nvPr/>
        </p:nvSpPr>
        <p:spPr>
          <a:xfrm>
            <a:off x="9139237" y="1779082"/>
            <a:ext cx="3473154" cy="276225"/>
          </a:xfrm>
          <a:prstGeom prst="rect">
            <a:avLst/>
          </a:prstGeom>
        </p:spPr>
        <p:txBody>
          <a:bodyPr lIns="0" tIns="0" rIns="0" bIns="0" rtlCol="0" anchor="t">
            <a:spAutoFit/>
          </a:bodyPr>
          <a:lstStyle/>
          <a:p>
            <a:pPr algn="just">
              <a:lnSpc>
                <a:spcPts val="2100"/>
              </a:lnSpc>
              <a:spcBef>
                <a:spcPct val="0"/>
              </a:spcBef>
            </a:pPr>
            <a:r>
              <a:rPr lang="en-US" sz="1500">
                <a:solidFill>
                  <a:srgbClr val="6D6D6D"/>
                </a:solidFill>
                <a:latin typeface="Poppins"/>
                <a:ea typeface="Poppins"/>
                <a:cs typeface="Poppins"/>
                <a:sym typeface="Poppins"/>
              </a:rPr>
              <a:t>Phase 02</a:t>
            </a:r>
          </a:p>
        </p:txBody>
      </p:sp>
      <p:sp>
        <p:nvSpPr>
          <p:cNvPr id="10" name="TextBox 10"/>
          <p:cNvSpPr txBox="1"/>
          <p:nvPr/>
        </p:nvSpPr>
        <p:spPr>
          <a:xfrm>
            <a:off x="9139237" y="2064832"/>
            <a:ext cx="3117321" cy="358775"/>
          </a:xfrm>
          <a:prstGeom prst="rect">
            <a:avLst/>
          </a:prstGeom>
        </p:spPr>
        <p:txBody>
          <a:bodyPr lIns="0" tIns="0" rIns="0" bIns="0" rtlCol="0" anchor="t">
            <a:spAutoFit/>
          </a:bodyPr>
          <a:lstStyle/>
          <a:p>
            <a:pPr algn="just">
              <a:lnSpc>
                <a:spcPts val="2799"/>
              </a:lnSpc>
              <a:spcBef>
                <a:spcPct val="0"/>
              </a:spcBef>
            </a:pPr>
            <a:r>
              <a:rPr lang="en-US" sz="1999" b="1">
                <a:solidFill>
                  <a:srgbClr val="16357B"/>
                </a:solidFill>
                <a:latin typeface="Poppins Bold"/>
                <a:ea typeface="Poppins Bold"/>
                <a:cs typeface="Poppins Bold"/>
                <a:sym typeface="Poppins Bold"/>
              </a:rPr>
              <a:t>Production &amp; Review</a:t>
            </a:r>
          </a:p>
        </p:txBody>
      </p:sp>
      <p:sp>
        <p:nvSpPr>
          <p:cNvPr id="11" name="TextBox 11"/>
          <p:cNvSpPr txBox="1"/>
          <p:nvPr/>
        </p:nvSpPr>
        <p:spPr>
          <a:xfrm>
            <a:off x="463802" y="9113439"/>
            <a:ext cx="5527924" cy="727074"/>
          </a:xfrm>
          <a:prstGeom prst="rect">
            <a:avLst/>
          </a:prstGeom>
        </p:spPr>
        <p:txBody>
          <a:bodyPr lIns="0" tIns="0" rIns="0" bIns="0" rtlCol="0" anchor="t">
            <a:spAutoFit/>
          </a:bodyPr>
          <a:lstStyle/>
          <a:p>
            <a:pPr algn="l">
              <a:lnSpc>
                <a:spcPts val="5600"/>
              </a:lnSpc>
            </a:pPr>
            <a:r>
              <a:rPr lang="en-US" sz="4000" b="1">
                <a:solidFill>
                  <a:srgbClr val="FFFFFF"/>
                </a:solidFill>
                <a:latin typeface="Poppins Semi-Bold"/>
                <a:ea typeface="Poppins Semi-Bold"/>
                <a:cs typeface="Poppins Semi-Bold"/>
                <a:sym typeface="Poppins Semi-Bold"/>
              </a:rPr>
              <a:t>Project Timeline.</a:t>
            </a:r>
          </a:p>
        </p:txBody>
      </p:sp>
      <p:sp>
        <p:nvSpPr>
          <p:cNvPr id="12" name="TextBox 12"/>
          <p:cNvSpPr txBox="1"/>
          <p:nvPr/>
        </p:nvSpPr>
        <p:spPr>
          <a:xfrm>
            <a:off x="509066" y="8697514"/>
            <a:ext cx="3117321" cy="358775"/>
          </a:xfrm>
          <a:prstGeom prst="rect">
            <a:avLst/>
          </a:prstGeom>
        </p:spPr>
        <p:txBody>
          <a:bodyPr lIns="0" tIns="0" rIns="0" bIns="0" rtlCol="0" anchor="t">
            <a:spAutoFit/>
          </a:bodyPr>
          <a:lstStyle/>
          <a:p>
            <a:pPr algn="just">
              <a:lnSpc>
                <a:spcPts val="2799"/>
              </a:lnSpc>
              <a:spcBef>
                <a:spcPct val="0"/>
              </a:spcBef>
            </a:pPr>
            <a:r>
              <a:rPr lang="en-US" sz="1999">
                <a:solidFill>
                  <a:srgbClr val="FFFFFF"/>
                </a:solidFill>
                <a:latin typeface="Poppins"/>
                <a:ea typeface="Poppins"/>
                <a:cs typeface="Poppins"/>
                <a:sym typeface="Poppins"/>
              </a:rPr>
              <a:t>Professional Workflow</a:t>
            </a:r>
          </a:p>
        </p:txBody>
      </p:sp>
      <p:sp>
        <p:nvSpPr>
          <p:cNvPr id="13" name="Freeform 13"/>
          <p:cNvSpPr/>
          <p:nvPr/>
        </p:nvSpPr>
        <p:spPr>
          <a:xfrm>
            <a:off x="4211276" y="310282"/>
            <a:ext cx="498352" cy="498352"/>
          </a:xfrm>
          <a:custGeom>
            <a:avLst/>
            <a:gdLst/>
            <a:ahLst/>
            <a:cxnLst/>
            <a:rect l="l" t="t" r="r" b="b"/>
            <a:pathLst>
              <a:path w="498352" h="498352">
                <a:moveTo>
                  <a:pt x="0" y="0"/>
                </a:moveTo>
                <a:lnTo>
                  <a:pt x="498352" y="0"/>
                </a:lnTo>
                <a:lnTo>
                  <a:pt x="498352" y="498352"/>
                </a:lnTo>
                <a:lnTo>
                  <a:pt x="0" y="498352"/>
                </a:lnTo>
                <a:lnTo>
                  <a:pt x="0" y="0"/>
                </a:lnTo>
                <a:close/>
              </a:path>
            </a:pathLst>
          </a:custGeom>
          <a:blipFill>
            <a:blip r:embed="rId2"/>
            <a:stretch>
              <a:fillRect/>
            </a:stretch>
          </a:blipFill>
        </p:spPr>
      </p:sp>
      <p:sp>
        <p:nvSpPr>
          <p:cNvPr id="14" name="Freeform 14"/>
          <p:cNvSpPr/>
          <p:nvPr/>
        </p:nvSpPr>
        <p:spPr>
          <a:xfrm>
            <a:off x="3308388" y="310282"/>
            <a:ext cx="740634" cy="498352"/>
          </a:xfrm>
          <a:custGeom>
            <a:avLst/>
            <a:gdLst/>
            <a:ahLst/>
            <a:cxnLst/>
            <a:rect l="l" t="t" r="r" b="b"/>
            <a:pathLst>
              <a:path w="740634" h="498352">
                <a:moveTo>
                  <a:pt x="0" y="0"/>
                </a:moveTo>
                <a:lnTo>
                  <a:pt x="740634" y="0"/>
                </a:lnTo>
                <a:lnTo>
                  <a:pt x="740634" y="498352"/>
                </a:lnTo>
                <a:lnTo>
                  <a:pt x="0" y="498352"/>
                </a:lnTo>
                <a:lnTo>
                  <a:pt x="0" y="0"/>
                </a:lnTo>
                <a:close/>
              </a:path>
            </a:pathLst>
          </a:custGeom>
          <a:blipFill>
            <a:blip r:embed="rId3"/>
            <a:stretch>
              <a:fillRect/>
            </a:stretch>
          </a:blipFill>
        </p:spPr>
      </p:sp>
      <p:sp>
        <p:nvSpPr>
          <p:cNvPr id="15" name="Freeform 15"/>
          <p:cNvSpPr/>
          <p:nvPr/>
        </p:nvSpPr>
        <p:spPr>
          <a:xfrm>
            <a:off x="394755" y="283919"/>
            <a:ext cx="1568016" cy="524715"/>
          </a:xfrm>
          <a:custGeom>
            <a:avLst/>
            <a:gdLst/>
            <a:ahLst/>
            <a:cxnLst/>
            <a:rect l="l" t="t" r="r" b="b"/>
            <a:pathLst>
              <a:path w="1568016" h="524715">
                <a:moveTo>
                  <a:pt x="0" y="0"/>
                </a:moveTo>
                <a:lnTo>
                  <a:pt x="1568016" y="0"/>
                </a:lnTo>
                <a:lnTo>
                  <a:pt x="1568016" y="524715"/>
                </a:lnTo>
                <a:lnTo>
                  <a:pt x="0" y="524715"/>
                </a:lnTo>
                <a:lnTo>
                  <a:pt x="0" y="0"/>
                </a:lnTo>
                <a:close/>
              </a:path>
            </a:pathLst>
          </a:custGeom>
          <a:blipFill>
            <a:blip r:embed="rId4"/>
            <a:stretch>
              <a:fillRect/>
            </a:stretch>
          </a:blipFill>
        </p:spPr>
      </p:sp>
      <p:sp>
        <p:nvSpPr>
          <p:cNvPr id="16" name="Freeform 16"/>
          <p:cNvSpPr/>
          <p:nvPr/>
        </p:nvSpPr>
        <p:spPr>
          <a:xfrm>
            <a:off x="2060253" y="249590"/>
            <a:ext cx="1084823" cy="593372"/>
          </a:xfrm>
          <a:custGeom>
            <a:avLst/>
            <a:gdLst/>
            <a:ahLst/>
            <a:cxnLst/>
            <a:rect l="l" t="t" r="r" b="b"/>
            <a:pathLst>
              <a:path w="1084823" h="593372">
                <a:moveTo>
                  <a:pt x="0" y="0"/>
                </a:moveTo>
                <a:lnTo>
                  <a:pt x="1084823" y="0"/>
                </a:lnTo>
                <a:lnTo>
                  <a:pt x="1084823" y="593372"/>
                </a:lnTo>
                <a:lnTo>
                  <a:pt x="0" y="593372"/>
                </a:lnTo>
                <a:lnTo>
                  <a:pt x="0" y="0"/>
                </a:lnTo>
                <a:close/>
              </a:path>
            </a:pathLst>
          </a:custGeom>
          <a:blipFill>
            <a:blip r:embed="rId5"/>
            <a:stretch>
              <a:fillRect l="-14865" t="-25003" r="-17243" b="-28264"/>
            </a:stretch>
          </a:blipFill>
        </p:spPr>
      </p:sp>
      <p:sp>
        <p:nvSpPr>
          <p:cNvPr id="17" name="Freeform 17"/>
          <p:cNvSpPr/>
          <p:nvPr/>
        </p:nvSpPr>
        <p:spPr>
          <a:xfrm rot="-614216">
            <a:off x="13488945" y="4582737"/>
            <a:ext cx="4999741" cy="5384439"/>
          </a:xfrm>
          <a:custGeom>
            <a:avLst/>
            <a:gdLst/>
            <a:ahLst/>
            <a:cxnLst/>
            <a:rect l="l" t="t" r="r" b="b"/>
            <a:pathLst>
              <a:path w="4999741" h="5384439">
                <a:moveTo>
                  <a:pt x="0" y="0"/>
                </a:moveTo>
                <a:lnTo>
                  <a:pt x="4999742" y="0"/>
                </a:lnTo>
                <a:lnTo>
                  <a:pt x="4999742" y="5384440"/>
                </a:lnTo>
                <a:lnTo>
                  <a:pt x="0" y="5384440"/>
                </a:lnTo>
                <a:lnTo>
                  <a:pt x="0" y="0"/>
                </a:lnTo>
                <a:close/>
              </a:path>
            </a:pathLst>
          </a:custGeom>
          <a:blipFill>
            <a:blip r:embed="rId6">
              <a:alphaModFix amt="7999"/>
            </a:blip>
            <a:stretch>
              <a:fillRect l="-29738" t="-26971" r="-190880" b="-32109"/>
            </a:stretch>
          </a:blipFill>
        </p:spPr>
      </p:sp>
      <p:sp>
        <p:nvSpPr>
          <p:cNvPr id="18" name="AutoShape 18"/>
          <p:cNvSpPr/>
          <p:nvPr/>
        </p:nvSpPr>
        <p:spPr>
          <a:xfrm>
            <a:off x="1719706" y="2498259"/>
            <a:ext cx="3117317" cy="0"/>
          </a:xfrm>
          <a:prstGeom prst="line">
            <a:avLst/>
          </a:prstGeom>
          <a:ln w="9525" cap="flat">
            <a:solidFill>
              <a:srgbClr val="BA133E"/>
            </a:solidFill>
            <a:prstDash val="solid"/>
            <a:headEnd type="none" w="sm" len="sm"/>
            <a:tailEnd type="none" w="sm" len="sm"/>
          </a:ln>
        </p:spPr>
      </p:sp>
      <p:sp>
        <p:nvSpPr>
          <p:cNvPr id="19" name="AutoShape 19"/>
          <p:cNvSpPr/>
          <p:nvPr/>
        </p:nvSpPr>
        <p:spPr>
          <a:xfrm flipV="1">
            <a:off x="9144000" y="2498259"/>
            <a:ext cx="2884383" cy="4762"/>
          </a:xfrm>
          <a:prstGeom prst="line">
            <a:avLst/>
          </a:prstGeom>
          <a:ln w="9525" cap="flat">
            <a:solidFill>
              <a:srgbClr val="BA133E"/>
            </a:solidFill>
            <a:prstDash val="solid"/>
            <a:headEnd type="none" w="sm" len="sm"/>
            <a:tailEnd type="none" w="sm" len="sm"/>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75160" cy="10287000"/>
            <a:chOff x="0" y="0"/>
            <a:chExt cx="204157" cy="2709333"/>
          </a:xfrm>
        </p:grpSpPr>
        <p:sp>
          <p:nvSpPr>
            <p:cNvPr id="3" name="Freeform 3"/>
            <p:cNvSpPr/>
            <p:nvPr/>
          </p:nvSpPr>
          <p:spPr>
            <a:xfrm>
              <a:off x="0" y="0"/>
              <a:ext cx="204157" cy="2709333"/>
            </a:xfrm>
            <a:custGeom>
              <a:avLst/>
              <a:gdLst/>
              <a:ahLst/>
              <a:cxnLst/>
              <a:rect l="l" t="t" r="r" b="b"/>
              <a:pathLst>
                <a:path w="204157" h="2709333">
                  <a:moveTo>
                    <a:pt x="0" y="0"/>
                  </a:moveTo>
                  <a:lnTo>
                    <a:pt x="204157" y="0"/>
                  </a:lnTo>
                  <a:lnTo>
                    <a:pt x="204157" y="2709333"/>
                  </a:lnTo>
                  <a:lnTo>
                    <a:pt x="0" y="2709333"/>
                  </a:lnTo>
                  <a:close/>
                </a:path>
              </a:pathLst>
            </a:custGeom>
            <a:solidFill>
              <a:srgbClr val="555555"/>
            </a:solidFill>
          </p:spPr>
        </p:sp>
        <p:sp>
          <p:nvSpPr>
            <p:cNvPr id="4" name="TextBox 4"/>
            <p:cNvSpPr txBox="1"/>
            <p:nvPr/>
          </p:nvSpPr>
          <p:spPr>
            <a:xfrm>
              <a:off x="0" y="-38100"/>
              <a:ext cx="204157" cy="2747433"/>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275286" y="1209451"/>
            <a:ext cx="984014" cy="984014"/>
          </a:xfrm>
          <a:custGeom>
            <a:avLst/>
            <a:gdLst/>
            <a:ahLst/>
            <a:cxnLst/>
            <a:rect l="l" t="t" r="r" b="b"/>
            <a:pathLst>
              <a:path w="984014" h="984014">
                <a:moveTo>
                  <a:pt x="0" y="0"/>
                </a:moveTo>
                <a:lnTo>
                  <a:pt x="984014" y="0"/>
                </a:lnTo>
                <a:lnTo>
                  <a:pt x="984014" y="984014"/>
                </a:lnTo>
                <a:lnTo>
                  <a:pt x="0" y="984014"/>
                </a:lnTo>
                <a:lnTo>
                  <a:pt x="0" y="0"/>
                </a:lnTo>
                <a:close/>
              </a:path>
            </a:pathLst>
          </a:custGeom>
          <a:blipFill>
            <a:blip r:embed="rId2"/>
            <a:stretch>
              <a:fillRect/>
            </a:stretch>
          </a:blipFill>
        </p:spPr>
      </p:sp>
      <p:sp>
        <p:nvSpPr>
          <p:cNvPr id="6" name="Freeform 6"/>
          <p:cNvSpPr/>
          <p:nvPr/>
        </p:nvSpPr>
        <p:spPr>
          <a:xfrm>
            <a:off x="14492499" y="1209451"/>
            <a:ext cx="1462409" cy="984014"/>
          </a:xfrm>
          <a:custGeom>
            <a:avLst/>
            <a:gdLst/>
            <a:ahLst/>
            <a:cxnLst/>
            <a:rect l="l" t="t" r="r" b="b"/>
            <a:pathLst>
              <a:path w="1462409" h="984014">
                <a:moveTo>
                  <a:pt x="0" y="0"/>
                </a:moveTo>
                <a:lnTo>
                  <a:pt x="1462409" y="0"/>
                </a:lnTo>
                <a:lnTo>
                  <a:pt x="1462409" y="984014"/>
                </a:lnTo>
                <a:lnTo>
                  <a:pt x="0" y="984014"/>
                </a:lnTo>
                <a:lnTo>
                  <a:pt x="0" y="0"/>
                </a:lnTo>
                <a:close/>
              </a:path>
            </a:pathLst>
          </a:custGeom>
          <a:blipFill>
            <a:blip r:embed="rId3"/>
            <a:stretch>
              <a:fillRect/>
            </a:stretch>
          </a:blipFill>
        </p:spPr>
      </p:sp>
      <p:sp>
        <p:nvSpPr>
          <p:cNvPr id="7" name="Freeform 7"/>
          <p:cNvSpPr/>
          <p:nvPr/>
        </p:nvSpPr>
        <p:spPr>
          <a:xfrm>
            <a:off x="8739425" y="1157397"/>
            <a:ext cx="3096105" cy="1036068"/>
          </a:xfrm>
          <a:custGeom>
            <a:avLst/>
            <a:gdLst/>
            <a:ahLst/>
            <a:cxnLst/>
            <a:rect l="l" t="t" r="r" b="b"/>
            <a:pathLst>
              <a:path w="3096105" h="1036068">
                <a:moveTo>
                  <a:pt x="0" y="0"/>
                </a:moveTo>
                <a:lnTo>
                  <a:pt x="3096105" y="0"/>
                </a:lnTo>
                <a:lnTo>
                  <a:pt x="3096105" y="1036068"/>
                </a:lnTo>
                <a:lnTo>
                  <a:pt x="0" y="1036068"/>
                </a:lnTo>
                <a:lnTo>
                  <a:pt x="0" y="0"/>
                </a:lnTo>
                <a:close/>
              </a:path>
            </a:pathLst>
          </a:custGeom>
          <a:blipFill>
            <a:blip r:embed="rId4"/>
            <a:stretch>
              <a:fillRect/>
            </a:stretch>
          </a:blipFill>
        </p:spPr>
      </p:sp>
      <p:sp>
        <p:nvSpPr>
          <p:cNvPr id="8" name="Freeform 8"/>
          <p:cNvSpPr/>
          <p:nvPr/>
        </p:nvSpPr>
        <p:spPr>
          <a:xfrm>
            <a:off x="12028012" y="1089614"/>
            <a:ext cx="2142023" cy="1171635"/>
          </a:xfrm>
          <a:custGeom>
            <a:avLst/>
            <a:gdLst/>
            <a:ahLst/>
            <a:cxnLst/>
            <a:rect l="l" t="t" r="r" b="b"/>
            <a:pathLst>
              <a:path w="2142023" h="1171635">
                <a:moveTo>
                  <a:pt x="0" y="0"/>
                </a:moveTo>
                <a:lnTo>
                  <a:pt x="2142023" y="0"/>
                </a:lnTo>
                <a:lnTo>
                  <a:pt x="2142023" y="1171634"/>
                </a:lnTo>
                <a:lnTo>
                  <a:pt x="0" y="1171634"/>
                </a:lnTo>
                <a:lnTo>
                  <a:pt x="0" y="0"/>
                </a:lnTo>
                <a:close/>
              </a:path>
            </a:pathLst>
          </a:custGeom>
          <a:blipFill>
            <a:blip r:embed="rId5"/>
            <a:stretch>
              <a:fillRect l="-14865" t="-25003" r="-17243" b="-28264"/>
            </a:stretch>
          </a:blipFill>
        </p:spPr>
      </p:sp>
      <p:sp>
        <p:nvSpPr>
          <p:cNvPr id="9" name="TextBox 9"/>
          <p:cNvSpPr txBox="1"/>
          <p:nvPr/>
        </p:nvSpPr>
        <p:spPr>
          <a:xfrm>
            <a:off x="3218081" y="7928781"/>
            <a:ext cx="4489295" cy="352674"/>
          </a:xfrm>
          <a:prstGeom prst="rect">
            <a:avLst/>
          </a:prstGeom>
        </p:spPr>
        <p:txBody>
          <a:bodyPr lIns="0" tIns="0" rIns="0" bIns="0" rtlCol="0" anchor="t">
            <a:spAutoFit/>
          </a:bodyPr>
          <a:lstStyle/>
          <a:p>
            <a:pPr algn="just">
              <a:lnSpc>
                <a:spcPts val="2714"/>
              </a:lnSpc>
              <a:spcBef>
                <a:spcPct val="0"/>
              </a:spcBef>
            </a:pPr>
            <a:r>
              <a:rPr lang="en-US" sz="1938">
                <a:solidFill>
                  <a:srgbClr val="6D6D6D"/>
                </a:solidFill>
                <a:latin typeface="Poppins"/>
                <a:ea typeface="Poppins"/>
                <a:cs typeface="Poppins"/>
                <a:sym typeface="Poppins"/>
              </a:rPr>
              <a:t>email: jan.kowalski@ncbj.gov.pl</a:t>
            </a:r>
          </a:p>
        </p:txBody>
      </p:sp>
      <p:sp>
        <p:nvSpPr>
          <p:cNvPr id="10" name="TextBox 10"/>
          <p:cNvSpPr txBox="1"/>
          <p:nvPr/>
        </p:nvSpPr>
        <p:spPr>
          <a:xfrm>
            <a:off x="2902067" y="4053683"/>
            <a:ext cx="9670512" cy="2242489"/>
          </a:xfrm>
          <a:prstGeom prst="rect">
            <a:avLst/>
          </a:prstGeom>
        </p:spPr>
        <p:txBody>
          <a:bodyPr lIns="0" tIns="0" rIns="0" bIns="0" rtlCol="0" anchor="t">
            <a:spAutoFit/>
          </a:bodyPr>
          <a:lstStyle/>
          <a:p>
            <a:pPr algn="just">
              <a:lnSpc>
                <a:spcPts val="17458"/>
              </a:lnSpc>
              <a:spcBef>
                <a:spcPct val="0"/>
              </a:spcBef>
            </a:pPr>
            <a:r>
              <a:rPr lang="en-US" sz="12470" b="1">
                <a:solidFill>
                  <a:srgbClr val="BA133E"/>
                </a:solidFill>
                <a:latin typeface="Poppins Bold"/>
                <a:ea typeface="Poppins Bold"/>
                <a:cs typeface="Poppins Bold"/>
                <a:sym typeface="Poppins Bold"/>
              </a:rPr>
              <a:t>THANK YOU</a:t>
            </a:r>
          </a:p>
        </p:txBody>
      </p:sp>
      <p:sp>
        <p:nvSpPr>
          <p:cNvPr id="11" name="TextBox 11"/>
          <p:cNvSpPr txBox="1"/>
          <p:nvPr/>
        </p:nvSpPr>
        <p:spPr>
          <a:xfrm>
            <a:off x="3218081" y="6897619"/>
            <a:ext cx="4833559" cy="692952"/>
          </a:xfrm>
          <a:prstGeom prst="rect">
            <a:avLst/>
          </a:prstGeom>
        </p:spPr>
        <p:txBody>
          <a:bodyPr lIns="0" tIns="0" rIns="0" bIns="0" rtlCol="0" anchor="t">
            <a:spAutoFit/>
          </a:bodyPr>
          <a:lstStyle/>
          <a:p>
            <a:pPr algn="just">
              <a:lnSpc>
                <a:spcPts val="5428"/>
              </a:lnSpc>
              <a:spcBef>
                <a:spcPct val="0"/>
              </a:spcBef>
            </a:pPr>
            <a:r>
              <a:rPr lang="en-US" sz="3877" b="1">
                <a:solidFill>
                  <a:srgbClr val="16357B"/>
                </a:solidFill>
                <a:latin typeface="Poppins Bold"/>
                <a:ea typeface="Poppins Bold"/>
                <a:cs typeface="Poppins Bold"/>
                <a:sym typeface="Poppins Bold"/>
              </a:rPr>
              <a:t>PhD Jan Kowalski</a:t>
            </a:r>
          </a:p>
        </p:txBody>
      </p:sp>
      <p:sp>
        <p:nvSpPr>
          <p:cNvPr id="12" name="Freeform 12"/>
          <p:cNvSpPr/>
          <p:nvPr/>
        </p:nvSpPr>
        <p:spPr>
          <a:xfrm>
            <a:off x="15568350" y="9087524"/>
            <a:ext cx="2115833" cy="329287"/>
          </a:xfrm>
          <a:custGeom>
            <a:avLst/>
            <a:gdLst/>
            <a:ahLst/>
            <a:cxnLst/>
            <a:rect l="l" t="t" r="r" b="b"/>
            <a:pathLst>
              <a:path w="2115833" h="329287">
                <a:moveTo>
                  <a:pt x="0" y="0"/>
                </a:moveTo>
                <a:lnTo>
                  <a:pt x="2115832" y="0"/>
                </a:lnTo>
                <a:lnTo>
                  <a:pt x="2115832" y="329287"/>
                </a:lnTo>
                <a:lnTo>
                  <a:pt x="0" y="329287"/>
                </a:lnTo>
                <a:lnTo>
                  <a:pt x="0" y="0"/>
                </a:lnTo>
                <a:close/>
              </a:path>
            </a:pathLst>
          </a:custGeom>
          <a:blipFill>
            <a:blip r:embed="rId6"/>
            <a:stretch>
              <a:fillRect t="-16407" b="-16407"/>
            </a:stretch>
          </a:blipFill>
        </p:spPr>
      </p:sp>
      <p:sp>
        <p:nvSpPr>
          <p:cNvPr id="13" name="Freeform 13"/>
          <p:cNvSpPr/>
          <p:nvPr/>
        </p:nvSpPr>
        <p:spPr>
          <a:xfrm>
            <a:off x="11846761" y="9011069"/>
            <a:ext cx="1521678" cy="482196"/>
          </a:xfrm>
          <a:custGeom>
            <a:avLst/>
            <a:gdLst/>
            <a:ahLst/>
            <a:cxnLst/>
            <a:rect l="l" t="t" r="r" b="b"/>
            <a:pathLst>
              <a:path w="1521678" h="482196">
                <a:moveTo>
                  <a:pt x="0" y="0"/>
                </a:moveTo>
                <a:lnTo>
                  <a:pt x="1521679" y="0"/>
                </a:lnTo>
                <a:lnTo>
                  <a:pt x="1521679" y="482196"/>
                </a:lnTo>
                <a:lnTo>
                  <a:pt x="0" y="482196"/>
                </a:lnTo>
                <a:lnTo>
                  <a:pt x="0" y="0"/>
                </a:lnTo>
                <a:close/>
              </a:path>
            </a:pathLst>
          </a:custGeom>
          <a:blipFill>
            <a:blip r:embed="rId7"/>
            <a:stretch>
              <a:fillRect t="-23946" r="-351" b="-21722"/>
            </a:stretch>
          </a:blipFill>
        </p:spPr>
      </p:sp>
      <p:sp>
        <p:nvSpPr>
          <p:cNvPr id="14" name="Freeform 14"/>
          <p:cNvSpPr/>
          <p:nvPr/>
        </p:nvSpPr>
        <p:spPr>
          <a:xfrm>
            <a:off x="10397134" y="8983113"/>
            <a:ext cx="1358293" cy="538109"/>
          </a:xfrm>
          <a:custGeom>
            <a:avLst/>
            <a:gdLst/>
            <a:ahLst/>
            <a:cxnLst/>
            <a:rect l="l" t="t" r="r" b="b"/>
            <a:pathLst>
              <a:path w="1358293" h="538109">
                <a:moveTo>
                  <a:pt x="0" y="0"/>
                </a:moveTo>
                <a:lnTo>
                  <a:pt x="1358292" y="0"/>
                </a:lnTo>
                <a:lnTo>
                  <a:pt x="1358292" y="538109"/>
                </a:lnTo>
                <a:lnTo>
                  <a:pt x="0" y="538109"/>
                </a:lnTo>
                <a:lnTo>
                  <a:pt x="0" y="0"/>
                </a:lnTo>
                <a:close/>
              </a:path>
            </a:pathLst>
          </a:custGeom>
          <a:blipFill>
            <a:blip r:embed="rId8"/>
            <a:stretch>
              <a:fillRect t="-29892" r="-3129" b="-33022"/>
            </a:stretch>
          </a:blipFill>
        </p:spPr>
      </p:sp>
      <p:sp>
        <p:nvSpPr>
          <p:cNvPr id="15" name="Freeform 15"/>
          <p:cNvSpPr/>
          <p:nvPr/>
        </p:nvSpPr>
        <p:spPr>
          <a:xfrm>
            <a:off x="13461577" y="9055824"/>
            <a:ext cx="1876029" cy="392687"/>
          </a:xfrm>
          <a:custGeom>
            <a:avLst/>
            <a:gdLst/>
            <a:ahLst/>
            <a:cxnLst/>
            <a:rect l="l" t="t" r="r" b="b"/>
            <a:pathLst>
              <a:path w="1876029" h="392687">
                <a:moveTo>
                  <a:pt x="0" y="0"/>
                </a:moveTo>
                <a:lnTo>
                  <a:pt x="1876029" y="0"/>
                </a:lnTo>
                <a:lnTo>
                  <a:pt x="1876029" y="392687"/>
                </a:lnTo>
                <a:lnTo>
                  <a:pt x="0" y="392687"/>
                </a:lnTo>
                <a:lnTo>
                  <a:pt x="0" y="0"/>
                </a:lnTo>
                <a:close/>
              </a:path>
            </a:pathLst>
          </a:custGeom>
          <a:blipFill>
            <a:blip r:embed="rId9"/>
            <a:stretch>
              <a:fillRect t="-29076" r="-2945" b="-31904"/>
            </a:stretch>
          </a:blipFill>
        </p:spPr>
      </p:sp>
      <p:sp>
        <p:nvSpPr>
          <p:cNvPr id="16" name="TextBox 16"/>
          <p:cNvSpPr txBox="1"/>
          <p:nvPr/>
        </p:nvSpPr>
        <p:spPr>
          <a:xfrm>
            <a:off x="10632612" y="9692717"/>
            <a:ext cx="6985328" cy="211341"/>
          </a:xfrm>
          <a:prstGeom prst="rect">
            <a:avLst/>
          </a:prstGeom>
        </p:spPr>
        <p:txBody>
          <a:bodyPr lIns="0" tIns="0" rIns="0" bIns="0" rtlCol="0" anchor="t">
            <a:spAutoFit/>
          </a:bodyPr>
          <a:lstStyle/>
          <a:p>
            <a:pPr algn="just">
              <a:lnSpc>
                <a:spcPts val="858"/>
              </a:lnSpc>
            </a:pPr>
            <a:r>
              <a:rPr lang="en-US" sz="613" b="1">
                <a:solidFill>
                  <a:srgbClr val="000000"/>
                </a:solidFill>
                <a:latin typeface="Milibus Bold"/>
                <a:ea typeface="Milibus Bold"/>
                <a:cs typeface="Milibus Bold"/>
                <a:sym typeface="Milibus Bold"/>
              </a:rPr>
              <a:t>We acknowledge support form the European Union’s Horizon 2020 research and innovation program under the NOMATEN Teaming  grant agreement No. 857470 and from the Ministry of Science and Higer Education’s initiative “Support for the Activities of Centers of Excellece Established in Poland under the Horizon 2020 Program” under agreement No. MEiN/2023/DIR/3795</a:t>
            </a:r>
          </a:p>
        </p:txBody>
      </p:sp>
      <p:sp>
        <p:nvSpPr>
          <p:cNvPr id="17" name="AutoShape 17"/>
          <p:cNvSpPr/>
          <p:nvPr/>
        </p:nvSpPr>
        <p:spPr>
          <a:xfrm flipV="1">
            <a:off x="10551544" y="9616494"/>
            <a:ext cx="7132638" cy="0"/>
          </a:xfrm>
          <a:prstGeom prst="line">
            <a:avLst/>
          </a:prstGeom>
          <a:ln w="9525" cap="flat">
            <a:solidFill>
              <a:srgbClr val="16357B"/>
            </a:solidFill>
            <a:prstDash val="solid"/>
            <a:headEnd type="none" w="sm" len="sm"/>
            <a:tailEnd type="none" w="sm" len="sm"/>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15000" y="0"/>
            <a:ext cx="296463" cy="10287000"/>
            <a:chOff x="0" y="0"/>
            <a:chExt cx="204157" cy="7084071"/>
          </a:xfrm>
        </p:grpSpPr>
        <p:sp>
          <p:nvSpPr>
            <p:cNvPr id="3" name="Freeform 3"/>
            <p:cNvSpPr/>
            <p:nvPr/>
          </p:nvSpPr>
          <p:spPr>
            <a:xfrm>
              <a:off x="0" y="0"/>
              <a:ext cx="204157" cy="7084071"/>
            </a:xfrm>
            <a:custGeom>
              <a:avLst/>
              <a:gdLst/>
              <a:ahLst/>
              <a:cxnLst/>
              <a:rect l="l" t="t" r="r" b="b"/>
              <a:pathLst>
                <a:path w="204157" h="7084071">
                  <a:moveTo>
                    <a:pt x="0" y="0"/>
                  </a:moveTo>
                  <a:lnTo>
                    <a:pt x="204157" y="0"/>
                  </a:lnTo>
                  <a:lnTo>
                    <a:pt x="204157" y="7084071"/>
                  </a:lnTo>
                  <a:lnTo>
                    <a:pt x="0" y="7084071"/>
                  </a:lnTo>
                  <a:close/>
                </a:path>
              </a:pathLst>
            </a:custGeom>
            <a:solidFill>
              <a:srgbClr val="555555"/>
            </a:solidFill>
          </p:spPr>
        </p:sp>
        <p:sp>
          <p:nvSpPr>
            <p:cNvPr id="4" name="TextBox 4"/>
            <p:cNvSpPr txBox="1"/>
            <p:nvPr/>
          </p:nvSpPr>
          <p:spPr>
            <a:xfrm>
              <a:off x="0" y="-19050"/>
              <a:ext cx="204157" cy="7103121"/>
            </a:xfrm>
            <a:prstGeom prst="rect">
              <a:avLst/>
            </a:prstGeom>
          </p:spPr>
          <p:txBody>
            <a:bodyPr lIns="10199" tIns="10199" rIns="10199" bIns="10199" rtlCol="0" anchor="ctr"/>
            <a:lstStyle/>
            <a:p>
              <a:pPr algn="ctr">
                <a:lnSpc>
                  <a:spcPts val="1017"/>
                </a:lnSpc>
                <a:spcBef>
                  <a:spcPct val="0"/>
                </a:spcBef>
              </a:pPr>
              <a:endParaRPr/>
            </a:p>
          </p:txBody>
        </p:sp>
      </p:grpSp>
      <p:grpSp>
        <p:nvGrpSpPr>
          <p:cNvPr id="5" name="Group 5"/>
          <p:cNvGrpSpPr/>
          <p:nvPr/>
        </p:nvGrpSpPr>
        <p:grpSpPr>
          <a:xfrm>
            <a:off x="6447147" y="2919007"/>
            <a:ext cx="956923" cy="540645"/>
            <a:chOff x="0" y="0"/>
            <a:chExt cx="658979" cy="372311"/>
          </a:xfrm>
        </p:grpSpPr>
        <p:sp>
          <p:nvSpPr>
            <p:cNvPr id="6" name="Freeform 6"/>
            <p:cNvSpPr/>
            <p:nvPr/>
          </p:nvSpPr>
          <p:spPr>
            <a:xfrm>
              <a:off x="0" y="0"/>
              <a:ext cx="658979" cy="372311"/>
            </a:xfrm>
            <a:custGeom>
              <a:avLst/>
              <a:gdLst/>
              <a:ahLst/>
              <a:cxnLst/>
              <a:rect l="l" t="t" r="r" b="b"/>
              <a:pathLst>
                <a:path w="658979" h="372311">
                  <a:moveTo>
                    <a:pt x="92474" y="0"/>
                  </a:moveTo>
                  <a:lnTo>
                    <a:pt x="566505" y="0"/>
                  </a:lnTo>
                  <a:cubicBezTo>
                    <a:pt x="591030" y="0"/>
                    <a:pt x="614551" y="9743"/>
                    <a:pt x="631894" y="27085"/>
                  </a:cubicBezTo>
                  <a:cubicBezTo>
                    <a:pt x="649236" y="44427"/>
                    <a:pt x="658979" y="67948"/>
                    <a:pt x="658979" y="92474"/>
                  </a:cubicBezTo>
                  <a:lnTo>
                    <a:pt x="658979" y="279838"/>
                  </a:lnTo>
                  <a:cubicBezTo>
                    <a:pt x="658979" y="304363"/>
                    <a:pt x="649236" y="327884"/>
                    <a:pt x="631894" y="345226"/>
                  </a:cubicBezTo>
                  <a:cubicBezTo>
                    <a:pt x="614551" y="362569"/>
                    <a:pt x="591030" y="372311"/>
                    <a:pt x="566505" y="372311"/>
                  </a:cubicBezTo>
                  <a:lnTo>
                    <a:pt x="92474" y="372311"/>
                  </a:lnTo>
                  <a:cubicBezTo>
                    <a:pt x="67948" y="372311"/>
                    <a:pt x="44427" y="362569"/>
                    <a:pt x="27085" y="345226"/>
                  </a:cubicBezTo>
                  <a:cubicBezTo>
                    <a:pt x="9743" y="327884"/>
                    <a:pt x="0" y="304363"/>
                    <a:pt x="0" y="279838"/>
                  </a:cubicBezTo>
                  <a:lnTo>
                    <a:pt x="0" y="92474"/>
                  </a:lnTo>
                  <a:cubicBezTo>
                    <a:pt x="0" y="67948"/>
                    <a:pt x="9743" y="44427"/>
                    <a:pt x="27085" y="27085"/>
                  </a:cubicBezTo>
                  <a:cubicBezTo>
                    <a:pt x="44427" y="9743"/>
                    <a:pt x="67948" y="0"/>
                    <a:pt x="92474" y="0"/>
                  </a:cubicBezTo>
                  <a:close/>
                </a:path>
              </a:pathLst>
            </a:custGeom>
            <a:ln cap="sq">
              <a:noFill/>
              <a:prstDash val="solid"/>
              <a:miter/>
            </a:ln>
          </p:spPr>
        </p:sp>
        <p:sp>
          <p:nvSpPr>
            <p:cNvPr id="7" name="TextBox 7"/>
            <p:cNvSpPr txBox="1"/>
            <p:nvPr/>
          </p:nvSpPr>
          <p:spPr>
            <a:xfrm>
              <a:off x="0" y="-19050"/>
              <a:ext cx="658979" cy="391361"/>
            </a:xfrm>
            <a:prstGeom prst="rect">
              <a:avLst/>
            </a:prstGeom>
          </p:spPr>
          <p:txBody>
            <a:bodyPr lIns="10199" tIns="10199" rIns="10199" bIns="10199" rtlCol="0" anchor="ctr"/>
            <a:lstStyle/>
            <a:p>
              <a:pPr algn="ctr">
                <a:lnSpc>
                  <a:spcPts val="1231"/>
                </a:lnSpc>
              </a:pPr>
              <a:endParaRPr/>
            </a:p>
          </p:txBody>
        </p:sp>
      </p:grpSp>
      <p:sp>
        <p:nvSpPr>
          <p:cNvPr id="8" name="TextBox 8"/>
          <p:cNvSpPr txBox="1"/>
          <p:nvPr/>
        </p:nvSpPr>
        <p:spPr>
          <a:xfrm>
            <a:off x="6447147" y="1280265"/>
            <a:ext cx="4234141" cy="1093534"/>
          </a:xfrm>
          <a:prstGeom prst="rect">
            <a:avLst/>
          </a:prstGeom>
        </p:spPr>
        <p:txBody>
          <a:bodyPr lIns="0" tIns="0" rIns="0" bIns="0" rtlCol="0" anchor="t">
            <a:spAutoFit/>
          </a:bodyPr>
          <a:lstStyle/>
          <a:p>
            <a:pPr algn="l">
              <a:lnSpc>
                <a:spcPts val="4283"/>
              </a:lnSpc>
            </a:pPr>
            <a:r>
              <a:rPr lang="en-US" sz="3059" b="1">
                <a:solidFill>
                  <a:srgbClr val="16357B"/>
                </a:solidFill>
                <a:latin typeface="Poppins Semi-Bold"/>
                <a:ea typeface="Poppins Semi-Bold"/>
                <a:cs typeface="Poppins Semi-Bold"/>
                <a:sym typeface="Poppins Semi-Bold"/>
              </a:rPr>
              <a:t>RADIOPHARMA INNOVATION DAY</a:t>
            </a:r>
          </a:p>
        </p:txBody>
      </p:sp>
      <p:sp>
        <p:nvSpPr>
          <p:cNvPr id="9" name="TextBox 9"/>
          <p:cNvSpPr txBox="1"/>
          <p:nvPr/>
        </p:nvSpPr>
        <p:spPr>
          <a:xfrm>
            <a:off x="6447147" y="2418778"/>
            <a:ext cx="1713101" cy="284573"/>
          </a:xfrm>
          <a:prstGeom prst="rect">
            <a:avLst/>
          </a:prstGeom>
        </p:spPr>
        <p:txBody>
          <a:bodyPr lIns="0" tIns="0" rIns="0" bIns="0" rtlCol="0" anchor="t">
            <a:spAutoFit/>
          </a:bodyPr>
          <a:lstStyle/>
          <a:p>
            <a:pPr algn="l">
              <a:lnSpc>
                <a:spcPts val="2288"/>
              </a:lnSpc>
            </a:pPr>
            <a:r>
              <a:rPr lang="en-US" sz="1634" b="1">
                <a:solidFill>
                  <a:srgbClr val="BA133E"/>
                </a:solidFill>
                <a:latin typeface="Poppins Bold"/>
                <a:ea typeface="Poppins Bold"/>
                <a:cs typeface="Poppins Bold"/>
                <a:sym typeface="Poppins Bold"/>
              </a:rPr>
              <a:t>15 October 2026</a:t>
            </a:r>
          </a:p>
        </p:txBody>
      </p:sp>
      <p:sp>
        <p:nvSpPr>
          <p:cNvPr id="10" name="Freeform 10"/>
          <p:cNvSpPr/>
          <p:nvPr/>
        </p:nvSpPr>
        <p:spPr>
          <a:xfrm rot="-614216">
            <a:off x="8532590" y="996238"/>
            <a:ext cx="2072740" cy="2232223"/>
          </a:xfrm>
          <a:custGeom>
            <a:avLst/>
            <a:gdLst/>
            <a:ahLst/>
            <a:cxnLst/>
            <a:rect l="l" t="t" r="r" b="b"/>
            <a:pathLst>
              <a:path w="2072740" h="2232223">
                <a:moveTo>
                  <a:pt x="0" y="0"/>
                </a:moveTo>
                <a:lnTo>
                  <a:pt x="2072739" y="0"/>
                </a:lnTo>
                <a:lnTo>
                  <a:pt x="2072739" y="2232224"/>
                </a:lnTo>
                <a:lnTo>
                  <a:pt x="0" y="2232224"/>
                </a:lnTo>
                <a:lnTo>
                  <a:pt x="0" y="0"/>
                </a:lnTo>
                <a:close/>
              </a:path>
            </a:pathLst>
          </a:custGeom>
          <a:blipFill>
            <a:blip r:embed="rId2">
              <a:alphaModFix amt="7999"/>
            </a:blip>
            <a:stretch>
              <a:fillRect l="-29738" t="-26971" r="-190880" b="-32109"/>
            </a:stretch>
          </a:blipFill>
        </p:spPr>
      </p:sp>
      <p:sp>
        <p:nvSpPr>
          <p:cNvPr id="11" name="Freeform 11"/>
          <p:cNvSpPr/>
          <p:nvPr/>
        </p:nvSpPr>
        <p:spPr>
          <a:xfrm>
            <a:off x="11648950" y="495055"/>
            <a:ext cx="402797" cy="402797"/>
          </a:xfrm>
          <a:custGeom>
            <a:avLst/>
            <a:gdLst/>
            <a:ahLst/>
            <a:cxnLst/>
            <a:rect l="l" t="t" r="r" b="b"/>
            <a:pathLst>
              <a:path w="402797" h="402797">
                <a:moveTo>
                  <a:pt x="0" y="0"/>
                </a:moveTo>
                <a:lnTo>
                  <a:pt x="402797" y="0"/>
                </a:lnTo>
                <a:lnTo>
                  <a:pt x="402797" y="402797"/>
                </a:lnTo>
                <a:lnTo>
                  <a:pt x="0" y="402797"/>
                </a:lnTo>
                <a:lnTo>
                  <a:pt x="0" y="0"/>
                </a:lnTo>
                <a:close/>
              </a:path>
            </a:pathLst>
          </a:custGeom>
          <a:blipFill>
            <a:blip r:embed="rId3"/>
            <a:stretch>
              <a:fillRect/>
            </a:stretch>
          </a:blipFill>
        </p:spPr>
      </p:sp>
      <p:sp>
        <p:nvSpPr>
          <p:cNvPr id="12" name="Freeform 12"/>
          <p:cNvSpPr/>
          <p:nvPr/>
        </p:nvSpPr>
        <p:spPr>
          <a:xfrm>
            <a:off x="10919184" y="495055"/>
            <a:ext cx="598623" cy="402797"/>
          </a:xfrm>
          <a:custGeom>
            <a:avLst/>
            <a:gdLst/>
            <a:ahLst/>
            <a:cxnLst/>
            <a:rect l="l" t="t" r="r" b="b"/>
            <a:pathLst>
              <a:path w="598623" h="402797">
                <a:moveTo>
                  <a:pt x="0" y="0"/>
                </a:moveTo>
                <a:lnTo>
                  <a:pt x="598623" y="0"/>
                </a:lnTo>
                <a:lnTo>
                  <a:pt x="598623" y="402797"/>
                </a:lnTo>
                <a:lnTo>
                  <a:pt x="0" y="402797"/>
                </a:lnTo>
                <a:lnTo>
                  <a:pt x="0" y="0"/>
                </a:lnTo>
                <a:close/>
              </a:path>
            </a:pathLst>
          </a:custGeom>
          <a:blipFill>
            <a:blip r:embed="rId4"/>
            <a:stretch>
              <a:fillRect/>
            </a:stretch>
          </a:blipFill>
        </p:spPr>
      </p:sp>
      <p:sp>
        <p:nvSpPr>
          <p:cNvPr id="13" name="Freeform 13"/>
          <p:cNvSpPr/>
          <p:nvPr/>
        </p:nvSpPr>
        <p:spPr>
          <a:xfrm>
            <a:off x="8564218" y="473748"/>
            <a:ext cx="1267361" cy="424105"/>
          </a:xfrm>
          <a:custGeom>
            <a:avLst/>
            <a:gdLst/>
            <a:ahLst/>
            <a:cxnLst/>
            <a:rect l="l" t="t" r="r" b="b"/>
            <a:pathLst>
              <a:path w="1267361" h="424105">
                <a:moveTo>
                  <a:pt x="0" y="0"/>
                </a:moveTo>
                <a:lnTo>
                  <a:pt x="1267361" y="0"/>
                </a:lnTo>
                <a:lnTo>
                  <a:pt x="1267361" y="424104"/>
                </a:lnTo>
                <a:lnTo>
                  <a:pt x="0" y="424104"/>
                </a:lnTo>
                <a:lnTo>
                  <a:pt x="0" y="0"/>
                </a:lnTo>
                <a:close/>
              </a:path>
            </a:pathLst>
          </a:custGeom>
          <a:blipFill>
            <a:blip r:embed="rId5"/>
            <a:stretch>
              <a:fillRect/>
            </a:stretch>
          </a:blipFill>
        </p:spPr>
      </p:sp>
      <p:sp>
        <p:nvSpPr>
          <p:cNvPr id="14" name="Freeform 14"/>
          <p:cNvSpPr/>
          <p:nvPr/>
        </p:nvSpPr>
        <p:spPr>
          <a:xfrm>
            <a:off x="9910369" y="446001"/>
            <a:ext cx="876817" cy="479598"/>
          </a:xfrm>
          <a:custGeom>
            <a:avLst/>
            <a:gdLst/>
            <a:ahLst/>
            <a:cxnLst/>
            <a:rect l="l" t="t" r="r" b="b"/>
            <a:pathLst>
              <a:path w="876817" h="479598">
                <a:moveTo>
                  <a:pt x="0" y="0"/>
                </a:moveTo>
                <a:lnTo>
                  <a:pt x="876817" y="0"/>
                </a:lnTo>
                <a:lnTo>
                  <a:pt x="876817" y="479598"/>
                </a:lnTo>
                <a:lnTo>
                  <a:pt x="0" y="479598"/>
                </a:lnTo>
                <a:lnTo>
                  <a:pt x="0" y="0"/>
                </a:lnTo>
                <a:close/>
              </a:path>
            </a:pathLst>
          </a:custGeom>
          <a:blipFill>
            <a:blip r:embed="rId6"/>
            <a:stretch>
              <a:fillRect l="-14865" t="-25003" r="-17243" b="-28264"/>
            </a:stretch>
          </a:blipFill>
        </p:spPr>
      </p:sp>
      <p:sp>
        <p:nvSpPr>
          <p:cNvPr id="15" name="Freeform 15"/>
          <p:cNvSpPr/>
          <p:nvPr/>
        </p:nvSpPr>
        <p:spPr>
          <a:xfrm rot="-614216">
            <a:off x="5905652" y="6259681"/>
            <a:ext cx="2072740" cy="2232223"/>
          </a:xfrm>
          <a:custGeom>
            <a:avLst/>
            <a:gdLst/>
            <a:ahLst/>
            <a:cxnLst/>
            <a:rect l="l" t="t" r="r" b="b"/>
            <a:pathLst>
              <a:path w="2072740" h="2232223">
                <a:moveTo>
                  <a:pt x="0" y="0"/>
                </a:moveTo>
                <a:lnTo>
                  <a:pt x="2072740" y="0"/>
                </a:lnTo>
                <a:lnTo>
                  <a:pt x="2072740" y="2232223"/>
                </a:lnTo>
                <a:lnTo>
                  <a:pt x="0" y="2232223"/>
                </a:lnTo>
                <a:lnTo>
                  <a:pt x="0" y="0"/>
                </a:lnTo>
                <a:close/>
              </a:path>
            </a:pathLst>
          </a:custGeom>
          <a:blipFill>
            <a:blip r:embed="rId2">
              <a:alphaModFix amt="7999"/>
            </a:blip>
            <a:stretch>
              <a:fillRect l="-29738" t="-26971" r="-190880" b="-32109"/>
            </a:stretch>
          </a:blipFill>
        </p:spPr>
      </p:sp>
      <p:grpSp>
        <p:nvGrpSpPr>
          <p:cNvPr id="16" name="Group 16"/>
          <p:cNvGrpSpPr/>
          <p:nvPr/>
        </p:nvGrpSpPr>
        <p:grpSpPr>
          <a:xfrm>
            <a:off x="6264324" y="3857491"/>
            <a:ext cx="5867149" cy="3377555"/>
            <a:chOff x="0" y="0"/>
            <a:chExt cx="4120686" cy="2372165"/>
          </a:xfrm>
        </p:grpSpPr>
        <p:sp>
          <p:nvSpPr>
            <p:cNvPr id="17" name="Freeform 17"/>
            <p:cNvSpPr/>
            <p:nvPr/>
          </p:nvSpPr>
          <p:spPr>
            <a:xfrm>
              <a:off x="0" y="0"/>
              <a:ext cx="4120686" cy="2372165"/>
            </a:xfrm>
            <a:custGeom>
              <a:avLst/>
              <a:gdLst/>
              <a:ahLst/>
              <a:cxnLst/>
              <a:rect l="l" t="t" r="r" b="b"/>
              <a:pathLst>
                <a:path w="4120686" h="2372165">
                  <a:moveTo>
                    <a:pt x="0" y="0"/>
                  </a:moveTo>
                  <a:lnTo>
                    <a:pt x="4120686" y="0"/>
                  </a:lnTo>
                  <a:lnTo>
                    <a:pt x="4120686" y="2372165"/>
                  </a:lnTo>
                  <a:lnTo>
                    <a:pt x="0" y="2372165"/>
                  </a:lnTo>
                  <a:close/>
                </a:path>
              </a:pathLst>
            </a:custGeom>
            <a:solidFill>
              <a:srgbClr val="16357B"/>
            </a:solidFill>
          </p:spPr>
        </p:sp>
        <p:sp>
          <p:nvSpPr>
            <p:cNvPr id="18" name="TextBox 18"/>
            <p:cNvSpPr txBox="1"/>
            <p:nvPr/>
          </p:nvSpPr>
          <p:spPr>
            <a:xfrm>
              <a:off x="0" y="-28575"/>
              <a:ext cx="4120686" cy="2400740"/>
            </a:xfrm>
            <a:prstGeom prst="rect">
              <a:avLst/>
            </a:prstGeom>
          </p:spPr>
          <p:txBody>
            <a:bodyPr lIns="10000" tIns="10000" rIns="10000" bIns="10000" rtlCol="0" anchor="ctr"/>
            <a:lstStyle/>
            <a:p>
              <a:pPr algn="ctr">
                <a:lnSpc>
                  <a:spcPts val="1049"/>
                </a:lnSpc>
              </a:pPr>
              <a:endParaRPr/>
            </a:p>
          </p:txBody>
        </p:sp>
      </p:grpSp>
      <p:grpSp>
        <p:nvGrpSpPr>
          <p:cNvPr id="19" name="Group 19"/>
          <p:cNvGrpSpPr/>
          <p:nvPr/>
        </p:nvGrpSpPr>
        <p:grpSpPr>
          <a:xfrm>
            <a:off x="6758035" y="5218197"/>
            <a:ext cx="4735793" cy="108393"/>
            <a:chOff x="0" y="0"/>
            <a:chExt cx="3739437" cy="85588"/>
          </a:xfrm>
        </p:grpSpPr>
        <p:sp>
          <p:nvSpPr>
            <p:cNvPr id="20" name="Freeform 20"/>
            <p:cNvSpPr/>
            <p:nvPr/>
          </p:nvSpPr>
          <p:spPr>
            <a:xfrm>
              <a:off x="0" y="0"/>
              <a:ext cx="3739437" cy="85588"/>
            </a:xfrm>
            <a:custGeom>
              <a:avLst/>
              <a:gdLst/>
              <a:ahLst/>
              <a:cxnLst/>
              <a:rect l="l" t="t" r="r" b="b"/>
              <a:pathLst>
                <a:path w="3739437" h="85588">
                  <a:moveTo>
                    <a:pt x="0" y="0"/>
                  </a:moveTo>
                  <a:lnTo>
                    <a:pt x="3739437" y="0"/>
                  </a:lnTo>
                  <a:lnTo>
                    <a:pt x="3739437" y="85588"/>
                  </a:lnTo>
                  <a:lnTo>
                    <a:pt x="0" y="85588"/>
                  </a:lnTo>
                  <a:close/>
                </a:path>
              </a:pathLst>
            </a:custGeom>
            <a:solidFill>
              <a:srgbClr val="A7A7A7"/>
            </a:solidFill>
          </p:spPr>
        </p:sp>
        <p:sp>
          <p:nvSpPr>
            <p:cNvPr id="21" name="TextBox 21"/>
            <p:cNvSpPr txBox="1"/>
            <p:nvPr/>
          </p:nvSpPr>
          <p:spPr>
            <a:xfrm>
              <a:off x="0" y="-28575"/>
              <a:ext cx="3739437" cy="114163"/>
            </a:xfrm>
            <a:prstGeom prst="rect">
              <a:avLst/>
            </a:prstGeom>
          </p:spPr>
          <p:txBody>
            <a:bodyPr lIns="9995" tIns="9995" rIns="9995" bIns="9995" rtlCol="0" anchor="ctr"/>
            <a:lstStyle/>
            <a:p>
              <a:pPr algn="ctr">
                <a:lnSpc>
                  <a:spcPts val="1049"/>
                </a:lnSpc>
              </a:pPr>
              <a:endParaRPr/>
            </a:p>
          </p:txBody>
        </p:sp>
      </p:grpSp>
      <p:sp>
        <p:nvSpPr>
          <p:cNvPr id="22" name="TextBox 22"/>
          <p:cNvSpPr txBox="1"/>
          <p:nvPr/>
        </p:nvSpPr>
        <p:spPr>
          <a:xfrm>
            <a:off x="6666021" y="4090798"/>
            <a:ext cx="5063754" cy="1052702"/>
          </a:xfrm>
          <a:prstGeom prst="rect">
            <a:avLst/>
          </a:prstGeom>
        </p:spPr>
        <p:txBody>
          <a:bodyPr lIns="0" tIns="0" rIns="0" bIns="0" rtlCol="0" anchor="t">
            <a:spAutoFit/>
          </a:bodyPr>
          <a:lstStyle/>
          <a:p>
            <a:pPr algn="ctr">
              <a:lnSpc>
                <a:spcPts val="8831"/>
              </a:lnSpc>
            </a:pPr>
            <a:r>
              <a:rPr lang="en-US" sz="6308" b="1">
                <a:solidFill>
                  <a:srgbClr val="FFFFFF"/>
                </a:solidFill>
                <a:latin typeface="Open Sans Bold"/>
                <a:ea typeface="Open Sans Bold"/>
                <a:cs typeface="Open Sans Bold"/>
                <a:sym typeface="Open Sans Bold"/>
              </a:rPr>
              <a:t>Jan Kowalski</a:t>
            </a:r>
          </a:p>
        </p:txBody>
      </p:sp>
      <p:sp>
        <p:nvSpPr>
          <p:cNvPr id="23" name="TextBox 23"/>
          <p:cNvSpPr txBox="1"/>
          <p:nvPr/>
        </p:nvSpPr>
        <p:spPr>
          <a:xfrm>
            <a:off x="6751459" y="5637945"/>
            <a:ext cx="4978317" cy="1253711"/>
          </a:xfrm>
          <a:prstGeom prst="rect">
            <a:avLst/>
          </a:prstGeom>
        </p:spPr>
        <p:txBody>
          <a:bodyPr lIns="0" tIns="0" rIns="0" bIns="0" rtlCol="0" anchor="t">
            <a:spAutoFit/>
          </a:bodyPr>
          <a:lstStyle/>
          <a:p>
            <a:pPr algn="ctr">
              <a:lnSpc>
                <a:spcPts val="5106"/>
              </a:lnSpc>
            </a:pPr>
            <a:r>
              <a:rPr lang="en-US" sz="3647" b="1">
                <a:solidFill>
                  <a:srgbClr val="FFFFFF"/>
                </a:solidFill>
                <a:latin typeface="Open Sans Bold"/>
                <a:ea typeface="Open Sans Bold"/>
                <a:cs typeface="Open Sans Bold"/>
                <a:sym typeface="Open Sans Bold"/>
              </a:rPr>
              <a:t>National Centre </a:t>
            </a:r>
          </a:p>
          <a:p>
            <a:pPr algn="ctr">
              <a:lnSpc>
                <a:spcPts val="5106"/>
              </a:lnSpc>
            </a:pPr>
            <a:r>
              <a:rPr lang="en-US" sz="3647" b="1">
                <a:solidFill>
                  <a:srgbClr val="FFFFFF"/>
                </a:solidFill>
                <a:latin typeface="Open Sans Bold"/>
                <a:ea typeface="Open Sans Bold"/>
                <a:cs typeface="Open Sans Bold"/>
                <a:sym typeface="Open Sans Bold"/>
              </a:rPr>
              <a:t>for Nuclear Research </a:t>
            </a:r>
          </a:p>
        </p:txBody>
      </p:sp>
      <p:grpSp>
        <p:nvGrpSpPr>
          <p:cNvPr id="24" name="Group 24"/>
          <p:cNvGrpSpPr/>
          <p:nvPr/>
        </p:nvGrpSpPr>
        <p:grpSpPr>
          <a:xfrm>
            <a:off x="10348778" y="7024850"/>
            <a:ext cx="2005178" cy="520043"/>
            <a:chOff x="0" y="0"/>
            <a:chExt cx="1408300" cy="365243"/>
          </a:xfrm>
        </p:grpSpPr>
        <p:sp>
          <p:nvSpPr>
            <p:cNvPr id="25" name="Freeform 25"/>
            <p:cNvSpPr/>
            <p:nvPr/>
          </p:nvSpPr>
          <p:spPr>
            <a:xfrm>
              <a:off x="0" y="0"/>
              <a:ext cx="1408300" cy="365243"/>
            </a:xfrm>
            <a:custGeom>
              <a:avLst/>
              <a:gdLst/>
              <a:ahLst/>
              <a:cxnLst/>
              <a:rect l="l" t="t" r="r" b="b"/>
              <a:pathLst>
                <a:path w="1408300" h="365243">
                  <a:moveTo>
                    <a:pt x="0" y="0"/>
                  </a:moveTo>
                  <a:lnTo>
                    <a:pt x="1408300" y="0"/>
                  </a:lnTo>
                  <a:lnTo>
                    <a:pt x="1408300" y="365243"/>
                  </a:lnTo>
                  <a:lnTo>
                    <a:pt x="0" y="365243"/>
                  </a:lnTo>
                  <a:close/>
                </a:path>
              </a:pathLst>
            </a:custGeom>
            <a:solidFill>
              <a:srgbClr val="A7A7A7"/>
            </a:solidFill>
          </p:spPr>
        </p:sp>
        <p:sp>
          <p:nvSpPr>
            <p:cNvPr id="26" name="TextBox 26"/>
            <p:cNvSpPr txBox="1"/>
            <p:nvPr/>
          </p:nvSpPr>
          <p:spPr>
            <a:xfrm>
              <a:off x="0" y="-28575"/>
              <a:ext cx="1408300" cy="393818"/>
            </a:xfrm>
            <a:prstGeom prst="rect">
              <a:avLst/>
            </a:prstGeom>
          </p:spPr>
          <p:txBody>
            <a:bodyPr lIns="10000" tIns="10000" rIns="10000" bIns="10000" rtlCol="0" anchor="ctr"/>
            <a:lstStyle/>
            <a:p>
              <a:pPr algn="ctr">
                <a:lnSpc>
                  <a:spcPts val="1049"/>
                </a:lnSpc>
              </a:pPr>
              <a:endParaRPr/>
            </a:p>
          </p:txBody>
        </p:sp>
      </p:grpSp>
      <p:grpSp>
        <p:nvGrpSpPr>
          <p:cNvPr id="27" name="Group 27"/>
          <p:cNvGrpSpPr/>
          <p:nvPr/>
        </p:nvGrpSpPr>
        <p:grpSpPr>
          <a:xfrm>
            <a:off x="6751459" y="9987511"/>
            <a:ext cx="5814965" cy="294906"/>
            <a:chOff x="0" y="0"/>
            <a:chExt cx="4084035" cy="207122"/>
          </a:xfrm>
        </p:grpSpPr>
        <p:sp>
          <p:nvSpPr>
            <p:cNvPr id="28" name="Freeform 28"/>
            <p:cNvSpPr/>
            <p:nvPr/>
          </p:nvSpPr>
          <p:spPr>
            <a:xfrm>
              <a:off x="0" y="0"/>
              <a:ext cx="4084036" cy="207122"/>
            </a:xfrm>
            <a:custGeom>
              <a:avLst/>
              <a:gdLst/>
              <a:ahLst/>
              <a:cxnLst/>
              <a:rect l="l" t="t" r="r" b="b"/>
              <a:pathLst>
                <a:path w="4084036" h="207122">
                  <a:moveTo>
                    <a:pt x="0" y="0"/>
                  </a:moveTo>
                  <a:lnTo>
                    <a:pt x="4084036" y="0"/>
                  </a:lnTo>
                  <a:lnTo>
                    <a:pt x="4084036" y="207122"/>
                  </a:lnTo>
                  <a:lnTo>
                    <a:pt x="0" y="207122"/>
                  </a:lnTo>
                  <a:close/>
                </a:path>
              </a:pathLst>
            </a:custGeom>
            <a:solidFill>
              <a:srgbClr val="A7A7A7"/>
            </a:solidFill>
          </p:spPr>
        </p:sp>
        <p:sp>
          <p:nvSpPr>
            <p:cNvPr id="29" name="TextBox 29"/>
            <p:cNvSpPr txBox="1"/>
            <p:nvPr/>
          </p:nvSpPr>
          <p:spPr>
            <a:xfrm>
              <a:off x="0" y="-28575"/>
              <a:ext cx="4084035" cy="235697"/>
            </a:xfrm>
            <a:prstGeom prst="rect">
              <a:avLst/>
            </a:prstGeom>
          </p:spPr>
          <p:txBody>
            <a:bodyPr lIns="10000" tIns="10000" rIns="10000" bIns="10000" rtlCol="0" anchor="ctr"/>
            <a:lstStyle/>
            <a:p>
              <a:pPr algn="ctr">
                <a:lnSpc>
                  <a:spcPts val="1049"/>
                </a:lnSpc>
              </a:pPr>
              <a:endParaRPr/>
            </a:p>
          </p:txBody>
        </p:sp>
      </p:grpSp>
      <p:grpSp>
        <p:nvGrpSpPr>
          <p:cNvPr id="30" name="Group 30"/>
          <p:cNvGrpSpPr/>
          <p:nvPr/>
        </p:nvGrpSpPr>
        <p:grpSpPr>
          <a:xfrm>
            <a:off x="7048357" y="10282416"/>
            <a:ext cx="5814965" cy="294906"/>
            <a:chOff x="0" y="0"/>
            <a:chExt cx="4084035" cy="207122"/>
          </a:xfrm>
        </p:grpSpPr>
        <p:sp>
          <p:nvSpPr>
            <p:cNvPr id="31" name="Freeform 31"/>
            <p:cNvSpPr/>
            <p:nvPr/>
          </p:nvSpPr>
          <p:spPr>
            <a:xfrm>
              <a:off x="0" y="0"/>
              <a:ext cx="4084036" cy="207122"/>
            </a:xfrm>
            <a:custGeom>
              <a:avLst/>
              <a:gdLst/>
              <a:ahLst/>
              <a:cxnLst/>
              <a:rect l="l" t="t" r="r" b="b"/>
              <a:pathLst>
                <a:path w="4084036" h="207122">
                  <a:moveTo>
                    <a:pt x="0" y="0"/>
                  </a:moveTo>
                  <a:lnTo>
                    <a:pt x="4084036" y="0"/>
                  </a:lnTo>
                  <a:lnTo>
                    <a:pt x="4084036" y="207122"/>
                  </a:lnTo>
                  <a:lnTo>
                    <a:pt x="0" y="207122"/>
                  </a:lnTo>
                  <a:close/>
                </a:path>
              </a:pathLst>
            </a:custGeom>
            <a:solidFill>
              <a:srgbClr val="A7A7A7"/>
            </a:solidFill>
          </p:spPr>
        </p:sp>
        <p:sp>
          <p:nvSpPr>
            <p:cNvPr id="32" name="TextBox 32"/>
            <p:cNvSpPr txBox="1"/>
            <p:nvPr/>
          </p:nvSpPr>
          <p:spPr>
            <a:xfrm>
              <a:off x="0" y="-28575"/>
              <a:ext cx="4084035" cy="235697"/>
            </a:xfrm>
            <a:prstGeom prst="rect">
              <a:avLst/>
            </a:prstGeom>
          </p:spPr>
          <p:txBody>
            <a:bodyPr lIns="10000" tIns="10000" rIns="10000" bIns="10000" rtlCol="0" anchor="ctr"/>
            <a:lstStyle/>
            <a:p>
              <a:pPr algn="ctr">
                <a:lnSpc>
                  <a:spcPts val="1049"/>
                </a:lnSpc>
              </a:pPr>
              <a:endParaRPr/>
            </a:p>
          </p:txBody>
        </p:sp>
      </p:grpSp>
      <p:grpSp>
        <p:nvGrpSpPr>
          <p:cNvPr id="33" name="Group 33"/>
          <p:cNvGrpSpPr/>
          <p:nvPr/>
        </p:nvGrpSpPr>
        <p:grpSpPr>
          <a:xfrm>
            <a:off x="7048357" y="9942148"/>
            <a:ext cx="2308018" cy="90726"/>
            <a:chOff x="0" y="0"/>
            <a:chExt cx="1620995" cy="63720"/>
          </a:xfrm>
        </p:grpSpPr>
        <p:sp>
          <p:nvSpPr>
            <p:cNvPr id="34" name="Freeform 34"/>
            <p:cNvSpPr/>
            <p:nvPr/>
          </p:nvSpPr>
          <p:spPr>
            <a:xfrm>
              <a:off x="0" y="0"/>
              <a:ext cx="1620995" cy="63720"/>
            </a:xfrm>
            <a:custGeom>
              <a:avLst/>
              <a:gdLst/>
              <a:ahLst/>
              <a:cxnLst/>
              <a:rect l="l" t="t" r="r" b="b"/>
              <a:pathLst>
                <a:path w="1620995" h="63720">
                  <a:moveTo>
                    <a:pt x="0" y="0"/>
                  </a:moveTo>
                  <a:lnTo>
                    <a:pt x="1620995" y="0"/>
                  </a:lnTo>
                  <a:lnTo>
                    <a:pt x="1620995" y="63720"/>
                  </a:lnTo>
                  <a:lnTo>
                    <a:pt x="0" y="63720"/>
                  </a:lnTo>
                  <a:close/>
                </a:path>
              </a:pathLst>
            </a:custGeom>
            <a:solidFill>
              <a:srgbClr val="BA133E"/>
            </a:solidFill>
          </p:spPr>
        </p:sp>
        <p:sp>
          <p:nvSpPr>
            <p:cNvPr id="35" name="TextBox 35"/>
            <p:cNvSpPr txBox="1"/>
            <p:nvPr/>
          </p:nvSpPr>
          <p:spPr>
            <a:xfrm>
              <a:off x="0" y="-28575"/>
              <a:ext cx="1620995" cy="92295"/>
            </a:xfrm>
            <a:prstGeom prst="rect">
              <a:avLst/>
            </a:prstGeom>
          </p:spPr>
          <p:txBody>
            <a:bodyPr lIns="10000" tIns="10000" rIns="10000" bIns="10000" rtlCol="0" anchor="ctr"/>
            <a:lstStyle/>
            <a:p>
              <a:pPr algn="ctr">
                <a:lnSpc>
                  <a:spcPts val="1049"/>
                </a:lnSpc>
              </a:pPr>
              <a:endParaRPr/>
            </a:p>
          </p:txBody>
        </p:sp>
      </p:grpSp>
      <p:sp>
        <p:nvSpPr>
          <p:cNvPr id="36" name="Freeform 36"/>
          <p:cNvSpPr/>
          <p:nvPr/>
        </p:nvSpPr>
        <p:spPr>
          <a:xfrm>
            <a:off x="10989505" y="9219328"/>
            <a:ext cx="1364451" cy="209610"/>
          </a:xfrm>
          <a:custGeom>
            <a:avLst/>
            <a:gdLst/>
            <a:ahLst/>
            <a:cxnLst/>
            <a:rect l="l" t="t" r="r" b="b"/>
            <a:pathLst>
              <a:path w="1364451" h="209610">
                <a:moveTo>
                  <a:pt x="0" y="0"/>
                </a:moveTo>
                <a:lnTo>
                  <a:pt x="1364451" y="0"/>
                </a:lnTo>
                <a:lnTo>
                  <a:pt x="1364451" y="209610"/>
                </a:lnTo>
                <a:lnTo>
                  <a:pt x="0" y="209610"/>
                </a:lnTo>
                <a:lnTo>
                  <a:pt x="0" y="0"/>
                </a:lnTo>
                <a:close/>
              </a:path>
            </a:pathLst>
          </a:custGeom>
          <a:blipFill>
            <a:blip r:embed="rId7"/>
            <a:stretch>
              <a:fillRect t="-17274" b="-17274"/>
            </a:stretch>
          </a:blipFill>
        </p:spPr>
      </p:sp>
      <p:sp>
        <p:nvSpPr>
          <p:cNvPr id="37" name="Freeform 37"/>
          <p:cNvSpPr/>
          <p:nvPr/>
        </p:nvSpPr>
        <p:spPr>
          <a:xfrm>
            <a:off x="8589540" y="9170660"/>
            <a:ext cx="981295" cy="306946"/>
          </a:xfrm>
          <a:custGeom>
            <a:avLst/>
            <a:gdLst/>
            <a:ahLst/>
            <a:cxnLst/>
            <a:rect l="l" t="t" r="r" b="b"/>
            <a:pathLst>
              <a:path w="981295" h="306946">
                <a:moveTo>
                  <a:pt x="0" y="0"/>
                </a:moveTo>
                <a:lnTo>
                  <a:pt x="981295" y="0"/>
                </a:lnTo>
                <a:lnTo>
                  <a:pt x="981295" y="306946"/>
                </a:lnTo>
                <a:lnTo>
                  <a:pt x="0" y="306946"/>
                </a:lnTo>
                <a:lnTo>
                  <a:pt x="0" y="0"/>
                </a:lnTo>
                <a:close/>
              </a:path>
            </a:pathLst>
          </a:custGeom>
          <a:blipFill>
            <a:blip r:embed="rId8"/>
            <a:stretch>
              <a:fillRect t="-24912" r="-351" b="-22659"/>
            </a:stretch>
          </a:blipFill>
        </p:spPr>
      </p:sp>
      <p:sp>
        <p:nvSpPr>
          <p:cNvPr id="38" name="Freeform 38"/>
          <p:cNvSpPr/>
          <p:nvPr/>
        </p:nvSpPr>
        <p:spPr>
          <a:xfrm>
            <a:off x="7654709" y="9152864"/>
            <a:ext cx="875931" cy="342538"/>
          </a:xfrm>
          <a:custGeom>
            <a:avLst/>
            <a:gdLst/>
            <a:ahLst/>
            <a:cxnLst/>
            <a:rect l="l" t="t" r="r" b="b"/>
            <a:pathLst>
              <a:path w="875931" h="342538">
                <a:moveTo>
                  <a:pt x="0" y="0"/>
                </a:moveTo>
                <a:lnTo>
                  <a:pt x="875931" y="0"/>
                </a:lnTo>
                <a:lnTo>
                  <a:pt x="875931" y="342538"/>
                </a:lnTo>
                <a:lnTo>
                  <a:pt x="0" y="342538"/>
                </a:lnTo>
                <a:lnTo>
                  <a:pt x="0" y="0"/>
                </a:lnTo>
                <a:close/>
              </a:path>
            </a:pathLst>
          </a:custGeom>
          <a:blipFill>
            <a:blip r:embed="rId9"/>
            <a:stretch>
              <a:fillRect t="-30936" r="-3129" b="-34107"/>
            </a:stretch>
          </a:blipFill>
        </p:spPr>
      </p:sp>
      <p:sp>
        <p:nvSpPr>
          <p:cNvPr id="39" name="Freeform 39"/>
          <p:cNvSpPr/>
          <p:nvPr/>
        </p:nvSpPr>
        <p:spPr>
          <a:xfrm>
            <a:off x="9630897" y="9199149"/>
            <a:ext cx="1209807" cy="249968"/>
          </a:xfrm>
          <a:custGeom>
            <a:avLst/>
            <a:gdLst/>
            <a:ahLst/>
            <a:cxnLst/>
            <a:rect l="l" t="t" r="r" b="b"/>
            <a:pathLst>
              <a:path w="1209807" h="249968">
                <a:moveTo>
                  <a:pt x="0" y="0"/>
                </a:moveTo>
                <a:lnTo>
                  <a:pt x="1209807" y="0"/>
                </a:lnTo>
                <a:lnTo>
                  <a:pt x="1209807" y="249968"/>
                </a:lnTo>
                <a:lnTo>
                  <a:pt x="0" y="249968"/>
                </a:lnTo>
                <a:lnTo>
                  <a:pt x="0" y="0"/>
                </a:lnTo>
                <a:close/>
              </a:path>
            </a:pathLst>
          </a:custGeom>
          <a:blipFill>
            <a:blip r:embed="rId10"/>
            <a:stretch>
              <a:fillRect t="-30110" r="-2945" b="-32974"/>
            </a:stretch>
          </a:blipFill>
        </p:spPr>
      </p:sp>
      <p:sp>
        <p:nvSpPr>
          <p:cNvPr id="40" name="TextBox 40"/>
          <p:cNvSpPr txBox="1"/>
          <p:nvPr/>
        </p:nvSpPr>
        <p:spPr>
          <a:xfrm>
            <a:off x="7806564" y="9597645"/>
            <a:ext cx="4504673" cy="141454"/>
          </a:xfrm>
          <a:prstGeom prst="rect">
            <a:avLst/>
          </a:prstGeom>
        </p:spPr>
        <p:txBody>
          <a:bodyPr lIns="0" tIns="0" rIns="0" bIns="0" rtlCol="0" anchor="t">
            <a:spAutoFit/>
          </a:bodyPr>
          <a:lstStyle/>
          <a:p>
            <a:pPr algn="just">
              <a:lnSpc>
                <a:spcPts val="546"/>
              </a:lnSpc>
            </a:pPr>
            <a:r>
              <a:rPr lang="en-US" sz="390" b="1">
                <a:solidFill>
                  <a:srgbClr val="000000"/>
                </a:solidFill>
                <a:latin typeface="Milibus Bold"/>
                <a:ea typeface="Milibus Bold"/>
                <a:cs typeface="Milibus Bold"/>
                <a:sym typeface="Milibus Bold"/>
              </a:rPr>
              <a:t>We acknowledge support form the European Union’s Horizon 2020 research and innovation program under the NOMATEN Teaming  grant agreement No. 857470 and from the Ministry of Science and Higer Education’s initiative “Support for the Activities of Centers of Excellece Established in Poland under the Horizon 2020 Program” under agreement No. MEiN/2023/DIR/3795</a:t>
            </a:r>
          </a:p>
        </p:txBody>
      </p:sp>
      <p:sp>
        <p:nvSpPr>
          <p:cNvPr id="41" name="AutoShape 41"/>
          <p:cNvSpPr/>
          <p:nvPr/>
        </p:nvSpPr>
        <p:spPr>
          <a:xfrm>
            <a:off x="7754285" y="9556049"/>
            <a:ext cx="4599671" cy="0"/>
          </a:xfrm>
          <a:prstGeom prst="line">
            <a:avLst/>
          </a:prstGeom>
          <a:ln w="19050" cap="flat">
            <a:solidFill>
              <a:srgbClr val="16357B"/>
            </a:solidFill>
            <a:prstDash val="solid"/>
            <a:headEnd type="none" w="sm" len="sm"/>
            <a:tailEnd type="none" w="sm" len="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438</Words>
  <Application>Microsoft Office PowerPoint</Application>
  <PresentationFormat>Custom</PresentationFormat>
  <Paragraphs>46</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Milibus Bold</vt:lpstr>
      <vt:lpstr>Calibri</vt:lpstr>
      <vt:lpstr>Poppins</vt:lpstr>
      <vt:lpstr>Poppins Semi-Bold</vt:lpstr>
      <vt:lpstr>Poppins Medium</vt:lpstr>
      <vt:lpstr>Open Sans Bold</vt:lpstr>
      <vt:lpstr>Arial</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Presented by: Salford &amp; Co.</dc:title>
  <dc:creator>Okoń Urszula</dc:creator>
  <cp:lastModifiedBy>Madigan Monika</cp:lastModifiedBy>
  <cp:revision>1</cp:revision>
  <dcterms:created xsi:type="dcterms:W3CDTF">2006-08-16T00:00:00Z</dcterms:created>
  <dcterms:modified xsi:type="dcterms:W3CDTF">2026-07-01T16:35:42Z</dcterms:modified>
  <dc:identifier>DAHKGOi-7gU</dc:identifier>
</cp:coreProperties>
</file>