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italic.fntdata"/><Relationship Id="rId21" Type="http://schemas.openxmlformats.org/officeDocument/2006/relationships/slide" Target="slides/slide16.xml"/><Relationship Id="rId43" Type="http://schemas.openxmlformats.org/officeDocument/2006/relationships/font" Target="fonts/Robo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51eef3e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51eef3e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9f8ec0d7c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9f8ec0d7c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9f8ec0d7c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9f8ec0d7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9f8ec0d7c_0_1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9f8ec0d7c_0_1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9f8ec0d7c_0_1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9f8ec0d7c_0_1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9f8ec0d7c_0_2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9f8ec0d7c_0_2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9f8ec0d7c_0_19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9f8ec0d7c_0_1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9f8ec0d7c_0_2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9f8ec0d7c_0_2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9f8ec0d7c_0_2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9f8ec0d7c_0_2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b7e869b9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b7e869b9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9f8ec0d7c_0_2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9f8ec0d7c_0_2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b4bbe1f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b4bbe1f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6177eb9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36177eb9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9f8ec0d7c_0_2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9f8ec0d7c_0_2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9f8ec0d7c_0_2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9f8ec0d7c_0_2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9f8ec0d7c_0_2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9f8ec0d7c_0_2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a5e3c534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a5e3c53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9f8ec0d7c_0_1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9f8ec0d7c_0_1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051eef3ed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051eef3ed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36301fefb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36301fefb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a5e3c534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a5e3c534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51eef3ed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51eef3ed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59f8ec0d7c_0_1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59f8ec0d7c_0_1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59f8ec0d7c_0_1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59f8ec0d7c_0_1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5a5e3c534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5a5e3c534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a5e3c534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a5e3c534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9f8ec0d7c_0_2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9f8ec0d7c_0_2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b7e869b9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b7e869b9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b7e869b9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b7e869b9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77101689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77101689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9f8ec0d7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9f8ec0d7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9f8ec0d7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9f8ec0d7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9f8ec0d7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9f8ec0d7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9f8ec0d7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9f8ec0d7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9f8ec0d7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9f8ec0d7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slide" Target="/ppt/slides/slide28.xml"/><Relationship Id="rId5" Type="http://schemas.openxmlformats.org/officeDocument/2006/relationships/slide" Target="/ppt/slides/slide28.xml"/><Relationship Id="rId6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16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53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Relationship Id="rId6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Relationship Id="rId6" Type="http://schemas.openxmlformats.org/officeDocument/2006/relationships/image" Target="../media/image51.png"/><Relationship Id="rId7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967600"/>
            <a:ext cx="8520600" cy="6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/>
              <a:t>           Search for Exotics in B decays at LHCb</a:t>
            </a:r>
            <a:endParaRPr sz="20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37463"/>
            <a:ext cx="8520600" cy="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</a:rPr>
              <a:t>                                        Salil Joshi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276275"/>
            <a:ext cx="7010700" cy="8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                             </a:t>
            </a:r>
            <a:r>
              <a:rPr lang="en" sz="1800">
                <a:solidFill>
                  <a:schemeClr val="dk1"/>
                </a:solidFill>
              </a:rPr>
              <a:t>  Supervisor : </a:t>
            </a:r>
            <a:r>
              <a:rPr b="1" lang="en" sz="1800">
                <a:solidFill>
                  <a:srgbClr val="980000"/>
                </a:solidFill>
              </a:rPr>
              <a:t>Prof. Wojciech Wislicki</a:t>
            </a:r>
            <a:endParaRPr b="1" sz="1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                         </a:t>
            </a:r>
            <a:r>
              <a:rPr lang="en" sz="1800">
                <a:solidFill>
                  <a:schemeClr val="dk1"/>
                </a:solidFill>
              </a:rPr>
              <a:t>   Auxiliary Supervisor: </a:t>
            </a:r>
            <a:r>
              <a:rPr b="1" lang="en" sz="1800">
                <a:solidFill>
                  <a:srgbClr val="980000"/>
                </a:solidFill>
              </a:rPr>
              <a:t>Dr.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b="1" lang="en" sz="1800">
                <a:solidFill>
                  <a:srgbClr val="980000"/>
                </a:solidFill>
              </a:rPr>
              <a:t>Dmytro Melnychuk</a:t>
            </a:r>
            <a:endParaRPr b="1" sz="1800">
              <a:solidFill>
                <a:srgbClr val="98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962" y="4185525"/>
            <a:ext cx="2175584" cy="8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1600" y="0"/>
            <a:ext cx="1782399" cy="10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"/>
            <a:ext cx="1205250" cy="12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714525" y="1852538"/>
            <a:ext cx="54831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</a:t>
            </a:r>
            <a:r>
              <a:rPr lang="en" sz="2400" u="sng"/>
              <a:t>Graduate Physics Seminar </a:t>
            </a:r>
            <a:endParaRPr sz="2400" u="sng"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75300" y="3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                                      </a:t>
            </a:r>
            <a:r>
              <a:rPr b="1" lang="en" sz="3022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decays</a:t>
            </a:r>
            <a:r>
              <a:rPr b="1" lang="en" sz="3022">
                <a:solidFill>
                  <a:srgbClr val="980000"/>
                </a:solidFill>
              </a:rPr>
              <a:t> </a:t>
            </a:r>
            <a:endParaRPr b="1" sz="3022">
              <a:solidFill>
                <a:srgbClr val="980000"/>
              </a:solidFill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0" y="668276"/>
            <a:ext cx="6141300" cy="15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b̅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pair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produced in high-energy collisions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hadronizes separately.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meson are a 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b̅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u,d,s, or c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quark  : 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</a:t>
            </a:r>
            <a:r>
              <a:rPr b="1" baseline="30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</a:t>
            </a:r>
            <a:r>
              <a:rPr b="1" baseline="-25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-25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b="1" baseline="-250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ecay via generation-changing processes : </a:t>
            </a:r>
            <a:r>
              <a:rPr b="1" lang="en">
                <a:solidFill>
                  <a:srgbClr val="98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 →cW</a:t>
            </a:r>
            <a:r>
              <a:rPr b="1" baseline="30000" lang="en">
                <a:solidFill>
                  <a:srgbClr val="98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Forms charmed mesons or </a:t>
            </a:r>
            <a:r>
              <a:rPr b="1" lang="en">
                <a:solidFill>
                  <a:srgbClr val="98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cc̄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98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(charmonium).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9299" l="52247" r="1516" t="2556"/>
          <a:stretch/>
        </p:blipFill>
        <p:spPr>
          <a:xfrm>
            <a:off x="6233650" y="1278075"/>
            <a:ext cx="2569901" cy="10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548525" y="2403900"/>
            <a:ext cx="7747200" cy="4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PhD work is dedicated to search for exotics in charmonimum (</a:t>
            </a:r>
            <a:r>
              <a:rPr b="1" lang="en" sz="1552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cc̄</a:t>
            </a:r>
            <a:r>
              <a:rPr b="1" lang="en" sz="1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sector at LHCb.</a:t>
            </a:r>
            <a:endParaRPr b="1" sz="1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0" y="3242725"/>
            <a:ext cx="9144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Charm :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lightest ‘heavy’ quark (m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&gt;&gt; Λ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QCD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can determine cc̄ spectrum with simple non-relativistic Q-M treatment.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Decays of conventional cc̄ states  are </a:t>
            </a:r>
            <a:r>
              <a:rPr lang="en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OZI suppressed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states are narrow and well separated.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Above the open charm (m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DD̄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threshold </a:t>
            </a:r>
            <a:r>
              <a:rPr lang="en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OZI allowed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wider resonances but still significantly narrower than light quark states.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reliable predictions of expected conventional states.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3609175" y="2723700"/>
            <a:ext cx="2150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Charmonium?</a:t>
            </a:r>
            <a:r>
              <a:rPr b="1" lang="en" sz="25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6">
            <a:alphaModFix/>
          </a:blip>
          <a:srcRect b="50695" l="49796" r="0" t="11787"/>
          <a:stretch/>
        </p:blipFill>
        <p:spPr>
          <a:xfrm>
            <a:off x="6141300" y="215150"/>
            <a:ext cx="2754600" cy="11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25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788">
                <a:solidFill>
                  <a:srgbClr val="980000"/>
                </a:solidFill>
              </a:rPr>
              <a:t>Why LHCb? </a:t>
            </a:r>
            <a:endParaRPr sz="3688"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0" y="924875"/>
            <a:ext cx="3981300" cy="21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Largest data sample of b and c hadrons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Triggers optimised for final state particles J/Ψ(1S) and Ψ(2S).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Dedicated computational tools available for thorough search of exotics.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300" y="254525"/>
            <a:ext cx="50101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6057900" y="2286000"/>
            <a:ext cx="38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200" y="3276600"/>
            <a:ext cx="34943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6162" y="3259750"/>
            <a:ext cx="2901137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7300" y="3259750"/>
            <a:ext cx="27567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9" name="Google Shape;159;p24"/>
          <p:cNvCxnSpPr>
            <a:stCxn id="160" idx="0"/>
            <a:endCxn id="161" idx="2"/>
          </p:cNvCxnSpPr>
          <p:nvPr/>
        </p:nvCxnSpPr>
        <p:spPr>
          <a:xfrm rot="-5400000">
            <a:off x="2559650" y="2701700"/>
            <a:ext cx="387900" cy="11481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2" name="Google Shape;162;p24"/>
          <p:cNvCxnSpPr>
            <a:stCxn id="163" idx="2"/>
            <a:endCxn id="164" idx="0"/>
          </p:cNvCxnSpPr>
          <p:nvPr/>
        </p:nvCxnSpPr>
        <p:spPr>
          <a:xfrm flipH="1" rot="-5400000">
            <a:off x="5669850" y="-459475"/>
            <a:ext cx="323100" cy="23400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5" name="Google Shape;165;p24"/>
          <p:cNvCxnSpPr>
            <a:stCxn id="166" idx="0"/>
            <a:endCxn id="163" idx="2"/>
          </p:cNvCxnSpPr>
          <p:nvPr/>
        </p:nvCxnSpPr>
        <p:spPr>
          <a:xfrm rot="-5400000">
            <a:off x="3455700" y="-348575"/>
            <a:ext cx="308100" cy="2103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7" name="Google Shape;167;p24"/>
          <p:cNvCxnSpPr>
            <a:stCxn id="168" idx="0"/>
            <a:endCxn id="166" idx="2"/>
          </p:cNvCxnSpPr>
          <p:nvPr/>
        </p:nvCxnSpPr>
        <p:spPr>
          <a:xfrm rot="-5400000">
            <a:off x="2354850" y="1426713"/>
            <a:ext cx="4071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9" name="Google Shape;169;p24"/>
          <p:cNvCxnSpPr>
            <a:stCxn id="161" idx="0"/>
            <a:endCxn id="168" idx="2"/>
          </p:cNvCxnSpPr>
          <p:nvPr/>
        </p:nvCxnSpPr>
        <p:spPr>
          <a:xfrm flipH="1" rot="5400000">
            <a:off x="2696625" y="2057263"/>
            <a:ext cx="492300" cy="7695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70" name="Google Shape;170;p24"/>
          <p:cNvCxnSpPr>
            <a:stCxn id="171" idx="0"/>
            <a:endCxn id="168" idx="2"/>
          </p:cNvCxnSpPr>
          <p:nvPr/>
        </p:nvCxnSpPr>
        <p:spPr>
          <a:xfrm rot="-5400000">
            <a:off x="1550900" y="1694575"/>
            <a:ext cx="506100" cy="15084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3" name="Google Shape;163;p24"/>
          <p:cNvSpPr txBox="1"/>
          <p:nvPr/>
        </p:nvSpPr>
        <p:spPr>
          <a:xfrm>
            <a:off x="3695250" y="55775"/>
            <a:ext cx="1932300" cy="493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B0 -&gt;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?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80000"/>
                </a:solidFill>
              </a:rPr>
              <a:t>   (B</a:t>
            </a:r>
            <a:r>
              <a:rPr b="1" baseline="30000" lang="en" sz="1100">
                <a:solidFill>
                  <a:srgbClr val="980000"/>
                </a:solidFill>
              </a:rPr>
              <a:t>0</a:t>
            </a:r>
            <a:r>
              <a:rPr b="1" lang="en" sz="1100">
                <a:solidFill>
                  <a:srgbClr val="980000"/>
                </a:solidFill>
              </a:rPr>
              <a:t>→ J/ψ(1S) π</a:t>
            </a:r>
            <a:r>
              <a:rPr b="1" baseline="30000" lang="en" sz="1100">
                <a:solidFill>
                  <a:srgbClr val="980000"/>
                </a:solidFill>
              </a:rPr>
              <a:t>+</a:t>
            </a:r>
            <a:r>
              <a:rPr b="1" lang="en" sz="1100">
                <a:solidFill>
                  <a:srgbClr val="980000"/>
                </a:solidFill>
              </a:rPr>
              <a:t> π</a:t>
            </a:r>
            <a:r>
              <a:rPr b="1" baseline="30000" lang="en" sz="1100">
                <a:solidFill>
                  <a:srgbClr val="980000"/>
                </a:solidFill>
              </a:rPr>
              <a:t>0 </a:t>
            </a:r>
            <a:r>
              <a:rPr b="1" lang="en" sz="1100">
                <a:solidFill>
                  <a:srgbClr val="980000"/>
                </a:solidFill>
              </a:rPr>
              <a:t>K</a:t>
            </a:r>
            <a:r>
              <a:rPr b="1" baseline="30000" lang="en" sz="1100">
                <a:solidFill>
                  <a:srgbClr val="980000"/>
                </a:solidFill>
              </a:rPr>
              <a:t>+</a:t>
            </a:r>
            <a:r>
              <a:rPr b="1" lang="en" sz="1100">
                <a:solidFill>
                  <a:srgbClr val="980000"/>
                </a:solidFill>
              </a:rPr>
              <a:t>)</a:t>
            </a:r>
            <a:endParaRPr sz="12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1789050" y="85712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Reconstruct the decay from real data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5564450" y="872113"/>
            <a:ext cx="2873700" cy="2115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Reconstruct the decay from Monte Carlo data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5116300" y="1686338"/>
            <a:ext cx="3759300" cy="7548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Multivariate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Analysis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Clean Signal from MC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2. Background sidebands from Data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Prepare a machine learning based training using 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discriminating variables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separation of signal from background  : </a:t>
            </a:r>
            <a:r>
              <a:rPr b="1"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BDT  </a:t>
            </a:r>
            <a:endParaRPr b="1" sz="1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543900" y="1630563"/>
            <a:ext cx="40284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Apply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selection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cuts : appropriate windows on kinematic variables and vetoes, look at invariant mass of B0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(Cut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optimization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is the most time consuming step and requires experience)</a:t>
            </a:r>
            <a:endParaRPr b="1"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230450" y="2701825"/>
            <a:ext cx="16386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No observable peaking structure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 🥲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558475" y="2688163"/>
            <a:ext cx="1538100" cy="393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Observe a peak around B0 mass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😃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 flipH="1">
            <a:off x="5227150" y="2612075"/>
            <a:ext cx="35376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Finding the optimum working point :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Signal Significance Vs BDT Cut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(After all vetoes)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2558400" y="4376725"/>
            <a:ext cx="1764900" cy="630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see some interesting structures.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Caution : It’s too soon to be happy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123350" y="3469700"/>
            <a:ext cx="41124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Make a simple model for </a:t>
            </a:r>
            <a:r>
              <a:rPr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signal (Gaussian)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background (expo.)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2. Perform a fit , extract weights from signal events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3. Fit the intermediate particle mass combinations 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4885450" y="3459425"/>
            <a:ext cx="42210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Fit Model :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Signal as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DSCB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and Background as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Chebyshev Polynomial</a:t>
            </a:r>
            <a:endParaRPr b="1"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final fit of B0 invariant mass in data and MC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Extract yields 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weights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:  </a:t>
            </a:r>
            <a:r>
              <a:rPr b="1" lang="en" sz="1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Branching fraction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search of Exotics</a:t>
            </a:r>
            <a:endParaRPr b="1" sz="10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123350" y="4376725"/>
            <a:ext cx="1932300" cy="630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interesting structures.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(You can always measure the branching fraction)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" name="Google Shape;177;p24"/>
          <p:cNvCxnSpPr>
            <a:stCxn id="174" idx="0"/>
            <a:endCxn id="160" idx="2"/>
          </p:cNvCxnSpPr>
          <p:nvPr/>
        </p:nvCxnSpPr>
        <p:spPr>
          <a:xfrm flipH="1" rot="5400000">
            <a:off x="2639400" y="3575275"/>
            <a:ext cx="341700" cy="12612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4"/>
          <p:cNvCxnSpPr>
            <a:stCxn id="176" idx="0"/>
            <a:endCxn id="160" idx="2"/>
          </p:cNvCxnSpPr>
          <p:nvPr/>
        </p:nvCxnSpPr>
        <p:spPr>
          <a:xfrm rot="-5400000">
            <a:off x="1463750" y="3660775"/>
            <a:ext cx="341700" cy="10902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4"/>
          <p:cNvCxnSpPr>
            <a:endCxn id="163" idx="1"/>
          </p:cNvCxnSpPr>
          <p:nvPr/>
        </p:nvCxnSpPr>
        <p:spPr>
          <a:xfrm flipH="1" rot="10800000">
            <a:off x="441450" y="302375"/>
            <a:ext cx="3253800" cy="2345400"/>
          </a:xfrm>
          <a:prstGeom prst="bentConnector3">
            <a:avLst>
              <a:gd fmla="val -248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4"/>
          <p:cNvCxnSpPr>
            <a:stCxn id="174" idx="3"/>
            <a:endCxn id="172" idx="1"/>
          </p:cNvCxnSpPr>
          <p:nvPr/>
        </p:nvCxnSpPr>
        <p:spPr>
          <a:xfrm flipH="1" rot="10800000">
            <a:off x="4323300" y="2063725"/>
            <a:ext cx="792900" cy="26283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4"/>
          <p:cNvCxnSpPr/>
          <p:nvPr/>
        </p:nvCxnSpPr>
        <p:spPr>
          <a:xfrm rot="10800000">
            <a:off x="1606850" y="317050"/>
            <a:ext cx="55500" cy="3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4"/>
          <p:cNvCxnSpPr/>
          <p:nvPr/>
        </p:nvCxnSpPr>
        <p:spPr>
          <a:xfrm rot="10800000">
            <a:off x="5627550" y="690750"/>
            <a:ext cx="55500" cy="3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2179550" y="327215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4"/>
          <p:cNvCxnSpPr/>
          <p:nvPr/>
        </p:nvCxnSpPr>
        <p:spPr>
          <a:xfrm>
            <a:off x="3440850" y="42107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4"/>
          <p:cNvCxnSpPr/>
          <p:nvPr/>
        </p:nvCxnSpPr>
        <p:spPr>
          <a:xfrm rot="10800000">
            <a:off x="4719750" y="316040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4"/>
          <p:cNvCxnSpPr/>
          <p:nvPr/>
        </p:nvCxnSpPr>
        <p:spPr>
          <a:xfrm>
            <a:off x="1089500" y="42107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3327525" y="245640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24"/>
          <p:cNvCxnSpPr/>
          <p:nvPr/>
        </p:nvCxnSpPr>
        <p:spPr>
          <a:xfrm>
            <a:off x="1052075" y="247155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24"/>
          <p:cNvCxnSpPr/>
          <p:nvPr/>
        </p:nvCxnSpPr>
        <p:spPr>
          <a:xfrm>
            <a:off x="2558400" y="14198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24"/>
          <p:cNvCxnSpPr/>
          <p:nvPr/>
        </p:nvCxnSpPr>
        <p:spPr>
          <a:xfrm>
            <a:off x="3327525" y="5877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4"/>
          <p:cNvCxnSpPr/>
          <p:nvPr/>
        </p:nvCxnSpPr>
        <p:spPr>
          <a:xfrm>
            <a:off x="5851850" y="4576663"/>
            <a:ext cx="0" cy="230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4"/>
          <p:cNvCxnSpPr/>
          <p:nvPr/>
        </p:nvCxnSpPr>
        <p:spPr>
          <a:xfrm rot="10800000">
            <a:off x="433375" y="11625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4"/>
          <p:cNvSpPr/>
          <p:nvPr/>
        </p:nvSpPr>
        <p:spPr>
          <a:xfrm>
            <a:off x="4719750" y="1261200"/>
            <a:ext cx="4343400" cy="2727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Extract clean B</a:t>
            </a:r>
            <a:r>
              <a:rPr baseline="30000" lang="en" sz="1000">
                <a:latin typeface="Roboto"/>
                <a:ea typeface="Roboto"/>
                <a:cs typeface="Roboto"/>
                <a:sym typeface="Roboto"/>
              </a:rPr>
              <a:t>0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signal, fit the mass distribution, extract model parameters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4" name="Google Shape;194;p24"/>
          <p:cNvCxnSpPr/>
          <p:nvPr/>
        </p:nvCxnSpPr>
        <p:spPr>
          <a:xfrm>
            <a:off x="7003250" y="24388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4"/>
          <p:cNvCxnSpPr/>
          <p:nvPr/>
        </p:nvCxnSpPr>
        <p:spPr>
          <a:xfrm>
            <a:off x="6995950" y="153390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24"/>
          <p:cNvCxnSpPr/>
          <p:nvPr/>
        </p:nvCxnSpPr>
        <p:spPr>
          <a:xfrm>
            <a:off x="7003250" y="10836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4"/>
          <p:cNvSpPr/>
          <p:nvPr/>
        </p:nvSpPr>
        <p:spPr>
          <a:xfrm>
            <a:off x="4826050" y="4276163"/>
            <a:ext cx="2011200" cy="3588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Calculate Branching fraction wrt a Reference channel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7000850" y="4276125"/>
            <a:ext cx="2103000" cy="5061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 Fit mass of intermediate states and hope that the “interesting” structures survived </a:t>
            </a:r>
            <a:r>
              <a:rPr lang="en" sz="1100">
                <a:solidFill>
                  <a:schemeClr val="dk1"/>
                </a:solidFill>
              </a:rPr>
              <a:t>😃😃😃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4733100" y="4718375"/>
            <a:ext cx="2182500" cy="3588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Estimate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uncertainties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: most importantly systematics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67800" y="2796475"/>
            <a:ext cx="4343400" cy="36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Repeat the whole process for the reference channel</a:t>
            </a:r>
            <a:r>
              <a:rPr b="1" lang="en"/>
              <a:t> </a:t>
            </a:r>
            <a:endParaRPr b="1"/>
          </a:p>
        </p:txBody>
      </p:sp>
      <p:cxnSp>
        <p:nvCxnSpPr>
          <p:cNvPr id="201" name="Google Shape;201;p24"/>
          <p:cNvCxnSpPr/>
          <p:nvPr/>
        </p:nvCxnSpPr>
        <p:spPr>
          <a:xfrm>
            <a:off x="3804100" y="3184250"/>
            <a:ext cx="1269900" cy="1066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4"/>
          <p:cNvSpPr/>
          <p:nvPr/>
        </p:nvSpPr>
        <p:spPr>
          <a:xfrm>
            <a:off x="5871025" y="3123800"/>
            <a:ext cx="2340000" cy="2115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Multiplicity Correction</a:t>
            </a:r>
            <a:endParaRPr b="1" sz="1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3" name="Google Shape;203;p24"/>
          <p:cNvCxnSpPr/>
          <p:nvPr/>
        </p:nvCxnSpPr>
        <p:spPr>
          <a:xfrm flipH="1">
            <a:off x="6998900" y="2919350"/>
            <a:ext cx="4800" cy="23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4"/>
          <p:cNvCxnSpPr/>
          <p:nvPr/>
        </p:nvCxnSpPr>
        <p:spPr>
          <a:xfrm flipH="1">
            <a:off x="7000850" y="3335300"/>
            <a:ext cx="4800" cy="23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24"/>
          <p:cNvCxnSpPr>
            <a:stCxn id="197" idx="0"/>
            <a:endCxn id="175" idx="2"/>
          </p:cNvCxnSpPr>
          <p:nvPr/>
        </p:nvCxnSpPr>
        <p:spPr>
          <a:xfrm rot="-5400000">
            <a:off x="6288100" y="3568313"/>
            <a:ext cx="251400" cy="11643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4"/>
          <p:cNvCxnSpPr>
            <a:stCxn id="198" idx="0"/>
            <a:endCxn id="175" idx="2"/>
          </p:cNvCxnSpPr>
          <p:nvPr/>
        </p:nvCxnSpPr>
        <p:spPr>
          <a:xfrm flipH="1" rot="5400000">
            <a:off x="7398500" y="3622275"/>
            <a:ext cx="251400" cy="10563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4"/>
          <p:cNvCxnSpPr/>
          <p:nvPr/>
        </p:nvCxnSpPr>
        <p:spPr>
          <a:xfrm flipH="1">
            <a:off x="5821950" y="4143925"/>
            <a:ext cx="4800" cy="23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4"/>
          <p:cNvCxnSpPr/>
          <p:nvPr/>
        </p:nvCxnSpPr>
        <p:spPr>
          <a:xfrm flipH="1">
            <a:off x="8049950" y="4148750"/>
            <a:ext cx="4800" cy="23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311700" y="1375800"/>
            <a:ext cx="8520600" cy="3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sz="23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(J/ψ π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)π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3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for</a:t>
            </a: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ψ(4230)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J/ψ π</a:t>
            </a:r>
            <a:r>
              <a:rPr baseline="30000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</a:t>
            </a:r>
            <a:r>
              <a:rPr baseline="30000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</a:t>
            </a:r>
            <a:r>
              <a:rPr baseline="30000"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3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Branching fraction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→J/ψωπ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3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for</a:t>
            </a:r>
            <a:r>
              <a:rPr b="1"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X(3940)</a:t>
            </a: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J/ψω</a:t>
            </a: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3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Branching fraction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→(ψ(2S)π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)π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3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Branching fraction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970800" y="453450"/>
            <a:ext cx="7202400" cy="54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observed 3 new decay modes of B</a:t>
            </a:r>
            <a:r>
              <a:rPr b="1" baseline="30000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meson</a:t>
            </a:r>
            <a:endParaRPr b="1" sz="19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1" name="Google Shape;221;p26"/>
          <p:cNvCxnSpPr>
            <a:stCxn id="222" idx="0"/>
            <a:endCxn id="223" idx="2"/>
          </p:cNvCxnSpPr>
          <p:nvPr/>
        </p:nvCxnSpPr>
        <p:spPr>
          <a:xfrm rot="-5400000">
            <a:off x="2559650" y="2701700"/>
            <a:ext cx="387900" cy="11481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4" name="Google Shape;224;p26"/>
          <p:cNvCxnSpPr>
            <a:stCxn id="225" idx="2"/>
            <a:endCxn id="226" idx="0"/>
          </p:cNvCxnSpPr>
          <p:nvPr/>
        </p:nvCxnSpPr>
        <p:spPr>
          <a:xfrm flipH="1" rot="-5400000">
            <a:off x="5669850" y="-459475"/>
            <a:ext cx="323100" cy="23400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7" name="Google Shape;227;p26"/>
          <p:cNvCxnSpPr>
            <a:stCxn id="228" idx="0"/>
            <a:endCxn id="225" idx="2"/>
          </p:cNvCxnSpPr>
          <p:nvPr/>
        </p:nvCxnSpPr>
        <p:spPr>
          <a:xfrm rot="-5400000">
            <a:off x="3455700" y="-348575"/>
            <a:ext cx="308100" cy="2103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9" name="Google Shape;229;p26"/>
          <p:cNvCxnSpPr>
            <a:stCxn id="230" idx="0"/>
            <a:endCxn id="228" idx="2"/>
          </p:cNvCxnSpPr>
          <p:nvPr/>
        </p:nvCxnSpPr>
        <p:spPr>
          <a:xfrm rot="-5400000">
            <a:off x="2354850" y="1426713"/>
            <a:ext cx="4071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1" name="Google Shape;231;p26"/>
          <p:cNvCxnSpPr>
            <a:endCxn id="226" idx="2"/>
          </p:cNvCxnSpPr>
          <p:nvPr/>
        </p:nvCxnSpPr>
        <p:spPr>
          <a:xfrm flipH="1" rot="5400000">
            <a:off x="6929600" y="1155313"/>
            <a:ext cx="147300" cy="3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2" name="Google Shape;232;p26"/>
          <p:cNvCxnSpPr>
            <a:stCxn id="223" idx="0"/>
            <a:endCxn id="230" idx="2"/>
          </p:cNvCxnSpPr>
          <p:nvPr/>
        </p:nvCxnSpPr>
        <p:spPr>
          <a:xfrm flipH="1" rot="5400000">
            <a:off x="2696625" y="2057263"/>
            <a:ext cx="492300" cy="7695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3" name="Google Shape;233;p26"/>
          <p:cNvCxnSpPr>
            <a:stCxn id="234" idx="0"/>
            <a:endCxn id="230" idx="2"/>
          </p:cNvCxnSpPr>
          <p:nvPr/>
        </p:nvCxnSpPr>
        <p:spPr>
          <a:xfrm rot="-5400000">
            <a:off x="1550900" y="1694575"/>
            <a:ext cx="506100" cy="15084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5" name="Google Shape;235;p26"/>
          <p:cNvCxnSpPr>
            <a:stCxn id="236" idx="0"/>
            <a:endCxn id="237" idx="2"/>
          </p:cNvCxnSpPr>
          <p:nvPr/>
        </p:nvCxnSpPr>
        <p:spPr>
          <a:xfrm rot="-5400000">
            <a:off x="6910750" y="2526275"/>
            <a:ext cx="171000" cy="600"/>
          </a:xfrm>
          <a:prstGeom prst="bentConnector3">
            <a:avLst>
              <a:gd fmla="val 4998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5" name="Google Shape;225;p26"/>
          <p:cNvSpPr txBox="1"/>
          <p:nvPr/>
        </p:nvSpPr>
        <p:spPr>
          <a:xfrm>
            <a:off x="3695250" y="55775"/>
            <a:ext cx="1932300" cy="493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B0 -&gt; ?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980000"/>
                </a:solidFill>
              </a:rPr>
              <a:t>   (B</a:t>
            </a:r>
            <a:r>
              <a:rPr b="1" baseline="30000" lang="en" sz="1100">
                <a:solidFill>
                  <a:srgbClr val="980000"/>
                </a:solidFill>
              </a:rPr>
              <a:t>0</a:t>
            </a:r>
            <a:r>
              <a:rPr b="1" lang="en" sz="1100">
                <a:solidFill>
                  <a:srgbClr val="980000"/>
                </a:solidFill>
              </a:rPr>
              <a:t> → J/ψ(1S) π</a:t>
            </a:r>
            <a:r>
              <a:rPr b="1" baseline="30000" lang="en" sz="1100">
                <a:solidFill>
                  <a:srgbClr val="980000"/>
                </a:solidFill>
              </a:rPr>
              <a:t>+</a:t>
            </a:r>
            <a:r>
              <a:rPr b="1" lang="en" sz="1100">
                <a:solidFill>
                  <a:srgbClr val="980000"/>
                </a:solidFill>
              </a:rPr>
              <a:t> π</a:t>
            </a:r>
            <a:r>
              <a:rPr b="1" baseline="30000" lang="en" sz="1100">
                <a:solidFill>
                  <a:srgbClr val="980000"/>
                </a:solidFill>
              </a:rPr>
              <a:t>−</a:t>
            </a:r>
            <a:r>
              <a:rPr b="1" lang="en" sz="1100">
                <a:solidFill>
                  <a:srgbClr val="980000"/>
                </a:solidFill>
              </a:rPr>
              <a:t> K</a:t>
            </a:r>
            <a:r>
              <a:rPr b="1" baseline="30000" lang="en" sz="1100">
                <a:solidFill>
                  <a:srgbClr val="980000"/>
                </a:solidFill>
              </a:rPr>
              <a:t>+</a:t>
            </a:r>
            <a:r>
              <a:rPr b="1" lang="en" sz="1100">
                <a:solidFill>
                  <a:srgbClr val="980000"/>
                </a:solidFill>
              </a:rPr>
              <a:t>)</a:t>
            </a:r>
            <a:endParaRPr sz="12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1789050" y="85712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Reconstruct the decay from real data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5564450" y="872113"/>
            <a:ext cx="2873700" cy="2115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Reconstruct the decay from Monte Carlo data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5116300" y="1686338"/>
            <a:ext cx="3759300" cy="7548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Multivariate Analysis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Clean Signal from MC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2. Background sidebands from Data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Prepare a machine learning based training using 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discriminating variables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separation of signal from background  : </a:t>
            </a:r>
            <a:r>
              <a:rPr b="1"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BDT  </a:t>
            </a:r>
            <a:endParaRPr b="1" sz="1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543900" y="1630563"/>
            <a:ext cx="40284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Apply selection cuts : appropriate windows on kinematic variables and vetoes, look at invariant mass of B0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(Cut optimization is the most time consuming step and requires experience)</a:t>
            </a:r>
            <a:endParaRPr b="1"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230450" y="2701825"/>
            <a:ext cx="16386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No observable peaking structure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 🥲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2558475" y="2688163"/>
            <a:ext cx="1538100" cy="393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Observe a peak around B0 mass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😃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 flipH="1">
            <a:off x="5227150" y="2612075"/>
            <a:ext cx="35376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Finding the optimum working point :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Signal Significance Vs BDT Cut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(After all vetoes)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2558400" y="4376725"/>
            <a:ext cx="1764900" cy="630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see some interesting structures.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Caution : It’s too soon to be happy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23350" y="3469700"/>
            <a:ext cx="41124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1. Make a simple model for </a:t>
            </a:r>
            <a:r>
              <a:rPr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signal (Gaussian)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background (expo.)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2. Perform a fit , extract weights from signal events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3. Fit the intermediate particle mass combinations 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4885450" y="3459425"/>
            <a:ext cx="42210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Fit Model :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Signal as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DSCB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and Background as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Chebyshev Polynomial</a:t>
            </a:r>
            <a:endParaRPr b="1"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final fit of B0 invariant mass in data and MC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Extract yields 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weights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:  </a:t>
            </a:r>
            <a:r>
              <a:rPr b="1" lang="en" sz="1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Branching fraction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search of Exotics</a:t>
            </a:r>
            <a:endParaRPr b="1" sz="10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123350" y="4376725"/>
            <a:ext cx="1932300" cy="630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interesting structures.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(You can always measure the branching fraction)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1" name="Google Shape;241;p26"/>
          <p:cNvCxnSpPr>
            <a:stCxn id="238" idx="0"/>
            <a:endCxn id="222" idx="2"/>
          </p:cNvCxnSpPr>
          <p:nvPr/>
        </p:nvCxnSpPr>
        <p:spPr>
          <a:xfrm flipH="1" rot="5400000">
            <a:off x="2639400" y="3575275"/>
            <a:ext cx="341700" cy="12612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6"/>
          <p:cNvCxnSpPr>
            <a:stCxn id="240" idx="0"/>
            <a:endCxn id="222" idx="2"/>
          </p:cNvCxnSpPr>
          <p:nvPr/>
        </p:nvCxnSpPr>
        <p:spPr>
          <a:xfrm rot="-5400000">
            <a:off x="1463750" y="3660775"/>
            <a:ext cx="341700" cy="10902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6"/>
          <p:cNvCxnSpPr>
            <a:endCxn id="225" idx="1"/>
          </p:cNvCxnSpPr>
          <p:nvPr/>
        </p:nvCxnSpPr>
        <p:spPr>
          <a:xfrm flipH="1" rot="10800000">
            <a:off x="441450" y="302375"/>
            <a:ext cx="3253800" cy="2345400"/>
          </a:xfrm>
          <a:prstGeom prst="bentConnector3">
            <a:avLst>
              <a:gd fmla="val -248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6"/>
          <p:cNvCxnSpPr>
            <a:stCxn id="238" idx="3"/>
            <a:endCxn id="237" idx="1"/>
          </p:cNvCxnSpPr>
          <p:nvPr/>
        </p:nvCxnSpPr>
        <p:spPr>
          <a:xfrm flipH="1" rot="10800000">
            <a:off x="4323300" y="2063725"/>
            <a:ext cx="792900" cy="26283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6"/>
          <p:cNvCxnSpPr/>
          <p:nvPr/>
        </p:nvCxnSpPr>
        <p:spPr>
          <a:xfrm rot="10800000">
            <a:off x="1089500" y="317050"/>
            <a:ext cx="55500" cy="3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26"/>
          <p:cNvCxnSpPr/>
          <p:nvPr/>
        </p:nvCxnSpPr>
        <p:spPr>
          <a:xfrm rot="10800000">
            <a:off x="5627550" y="690750"/>
            <a:ext cx="55500" cy="3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26"/>
          <p:cNvCxnSpPr/>
          <p:nvPr/>
        </p:nvCxnSpPr>
        <p:spPr>
          <a:xfrm>
            <a:off x="2179550" y="327215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26"/>
          <p:cNvCxnSpPr/>
          <p:nvPr/>
        </p:nvCxnSpPr>
        <p:spPr>
          <a:xfrm>
            <a:off x="3440850" y="42107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26"/>
          <p:cNvCxnSpPr/>
          <p:nvPr/>
        </p:nvCxnSpPr>
        <p:spPr>
          <a:xfrm rot="10800000">
            <a:off x="4719750" y="316040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26"/>
          <p:cNvCxnSpPr/>
          <p:nvPr/>
        </p:nvCxnSpPr>
        <p:spPr>
          <a:xfrm>
            <a:off x="1089500" y="42107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26"/>
          <p:cNvCxnSpPr/>
          <p:nvPr/>
        </p:nvCxnSpPr>
        <p:spPr>
          <a:xfrm>
            <a:off x="3327525" y="245640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6"/>
          <p:cNvCxnSpPr/>
          <p:nvPr/>
        </p:nvCxnSpPr>
        <p:spPr>
          <a:xfrm>
            <a:off x="1052075" y="247155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6"/>
          <p:cNvCxnSpPr/>
          <p:nvPr/>
        </p:nvCxnSpPr>
        <p:spPr>
          <a:xfrm>
            <a:off x="2558400" y="14198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26"/>
          <p:cNvCxnSpPr/>
          <p:nvPr/>
        </p:nvCxnSpPr>
        <p:spPr>
          <a:xfrm>
            <a:off x="3327525" y="5877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26"/>
          <p:cNvCxnSpPr/>
          <p:nvPr/>
        </p:nvCxnSpPr>
        <p:spPr>
          <a:xfrm>
            <a:off x="5851850" y="4576663"/>
            <a:ext cx="0" cy="230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6"/>
          <p:cNvCxnSpPr/>
          <p:nvPr/>
        </p:nvCxnSpPr>
        <p:spPr>
          <a:xfrm rot="10800000">
            <a:off x="433375" y="11625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26"/>
          <p:cNvSpPr/>
          <p:nvPr/>
        </p:nvSpPr>
        <p:spPr>
          <a:xfrm>
            <a:off x="4719750" y="1261200"/>
            <a:ext cx="4343400" cy="2727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Extract clean B</a:t>
            </a:r>
            <a:r>
              <a:rPr baseline="30000" lang="en" sz="1000">
                <a:latin typeface="Roboto"/>
                <a:ea typeface="Roboto"/>
                <a:cs typeface="Roboto"/>
                <a:sym typeface="Roboto"/>
              </a:rPr>
              <a:t>0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signal, fit the mass distribution, extract model parameters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8" name="Google Shape;258;p26"/>
          <p:cNvCxnSpPr/>
          <p:nvPr/>
        </p:nvCxnSpPr>
        <p:spPr>
          <a:xfrm flipH="1" rot="5400000">
            <a:off x="6927650" y="1635863"/>
            <a:ext cx="147300" cy="3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59" name="Google Shape;259;p26"/>
          <p:cNvCxnSpPr/>
          <p:nvPr/>
        </p:nvCxnSpPr>
        <p:spPr>
          <a:xfrm>
            <a:off x="6995950" y="24440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26"/>
          <p:cNvCxnSpPr/>
          <p:nvPr/>
        </p:nvCxnSpPr>
        <p:spPr>
          <a:xfrm>
            <a:off x="7003250" y="15224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6"/>
          <p:cNvCxnSpPr/>
          <p:nvPr/>
        </p:nvCxnSpPr>
        <p:spPr>
          <a:xfrm>
            <a:off x="7003250" y="10836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6"/>
          <p:cNvSpPr/>
          <p:nvPr/>
        </p:nvSpPr>
        <p:spPr>
          <a:xfrm>
            <a:off x="4826050" y="4276163"/>
            <a:ext cx="2011200" cy="3588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Calculate Branching fraction wrt a Reference channel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7000850" y="4276125"/>
            <a:ext cx="2103000" cy="5061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 Fit mass of intermediate states and hope that the “interesting” structures survived </a:t>
            </a:r>
            <a:r>
              <a:rPr lang="en" sz="1100">
                <a:solidFill>
                  <a:schemeClr val="dk1"/>
                </a:solidFill>
              </a:rPr>
              <a:t>😃😃😃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4740150" y="4718375"/>
            <a:ext cx="2182500" cy="3588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Estimate uncertainties : most importantly systematics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5871025" y="3123800"/>
            <a:ext cx="2340000" cy="2115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Multiplicity Correction</a:t>
            </a:r>
            <a:endParaRPr b="1" sz="1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6" name="Google Shape;266;p26"/>
          <p:cNvCxnSpPr/>
          <p:nvPr/>
        </p:nvCxnSpPr>
        <p:spPr>
          <a:xfrm flipH="1">
            <a:off x="6998900" y="2919350"/>
            <a:ext cx="4800" cy="23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26"/>
          <p:cNvCxnSpPr/>
          <p:nvPr/>
        </p:nvCxnSpPr>
        <p:spPr>
          <a:xfrm flipH="1">
            <a:off x="7000850" y="3335300"/>
            <a:ext cx="4800" cy="23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6"/>
          <p:cNvCxnSpPr>
            <a:stCxn id="262" idx="0"/>
            <a:endCxn id="239" idx="2"/>
          </p:cNvCxnSpPr>
          <p:nvPr/>
        </p:nvCxnSpPr>
        <p:spPr>
          <a:xfrm rot="-5400000">
            <a:off x="6288100" y="3568313"/>
            <a:ext cx="251400" cy="11643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6"/>
          <p:cNvCxnSpPr>
            <a:stCxn id="263" idx="0"/>
            <a:endCxn id="239" idx="2"/>
          </p:cNvCxnSpPr>
          <p:nvPr/>
        </p:nvCxnSpPr>
        <p:spPr>
          <a:xfrm flipH="1" rot="5400000">
            <a:off x="7398500" y="3622275"/>
            <a:ext cx="251400" cy="10563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6"/>
          <p:cNvCxnSpPr/>
          <p:nvPr/>
        </p:nvCxnSpPr>
        <p:spPr>
          <a:xfrm flipH="1">
            <a:off x="5821950" y="4143925"/>
            <a:ext cx="4800" cy="23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6"/>
          <p:cNvCxnSpPr/>
          <p:nvPr/>
        </p:nvCxnSpPr>
        <p:spPr>
          <a:xfrm flipH="1">
            <a:off x="8049950" y="4148750"/>
            <a:ext cx="4800" cy="23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26"/>
          <p:cNvSpPr/>
          <p:nvPr/>
        </p:nvSpPr>
        <p:spPr>
          <a:xfrm>
            <a:off x="4661400" y="632375"/>
            <a:ext cx="4482600" cy="451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0" y="3290150"/>
            <a:ext cx="4529100" cy="924300"/>
          </a:xfrm>
          <a:prstGeom prst="ellipse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>
            <p:ph type="title"/>
          </p:nvPr>
        </p:nvSpPr>
        <p:spPr>
          <a:xfrm>
            <a:off x="407100" y="378575"/>
            <a:ext cx="43509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(J/ψπ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b="1" baseline="30000" sz="224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279" name="Google Shape;2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25" y="1244350"/>
            <a:ext cx="4736100" cy="32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875" y="0"/>
            <a:ext cx="3791225" cy="25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875" y="2510450"/>
            <a:ext cx="3791224" cy="26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8" name="Google Shape;288;p28"/>
          <p:cNvCxnSpPr>
            <a:stCxn id="289" idx="0"/>
            <a:endCxn id="290" idx="2"/>
          </p:cNvCxnSpPr>
          <p:nvPr/>
        </p:nvCxnSpPr>
        <p:spPr>
          <a:xfrm rot="-5400000">
            <a:off x="2559650" y="2701700"/>
            <a:ext cx="387900" cy="11481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91" name="Google Shape;291;p28"/>
          <p:cNvCxnSpPr>
            <a:stCxn id="292" idx="2"/>
            <a:endCxn id="293" idx="0"/>
          </p:cNvCxnSpPr>
          <p:nvPr/>
        </p:nvCxnSpPr>
        <p:spPr>
          <a:xfrm flipH="1" rot="-5400000">
            <a:off x="5669850" y="-459475"/>
            <a:ext cx="323100" cy="23400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94" name="Google Shape;294;p28"/>
          <p:cNvCxnSpPr>
            <a:stCxn id="295" idx="0"/>
            <a:endCxn id="292" idx="2"/>
          </p:cNvCxnSpPr>
          <p:nvPr/>
        </p:nvCxnSpPr>
        <p:spPr>
          <a:xfrm rot="-5400000">
            <a:off x="3455700" y="-348575"/>
            <a:ext cx="308100" cy="2103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96" name="Google Shape;296;p28"/>
          <p:cNvCxnSpPr>
            <a:stCxn id="297" idx="0"/>
            <a:endCxn id="295" idx="2"/>
          </p:cNvCxnSpPr>
          <p:nvPr/>
        </p:nvCxnSpPr>
        <p:spPr>
          <a:xfrm rot="-5400000">
            <a:off x="2354850" y="1426713"/>
            <a:ext cx="4071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98" name="Google Shape;298;p28"/>
          <p:cNvCxnSpPr>
            <a:endCxn id="293" idx="2"/>
          </p:cNvCxnSpPr>
          <p:nvPr/>
        </p:nvCxnSpPr>
        <p:spPr>
          <a:xfrm flipH="1" rot="5400000">
            <a:off x="6929600" y="1155313"/>
            <a:ext cx="147300" cy="3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99" name="Google Shape;299;p28"/>
          <p:cNvCxnSpPr>
            <a:stCxn id="290" idx="0"/>
            <a:endCxn id="297" idx="2"/>
          </p:cNvCxnSpPr>
          <p:nvPr/>
        </p:nvCxnSpPr>
        <p:spPr>
          <a:xfrm flipH="1" rot="5400000">
            <a:off x="2696625" y="2057263"/>
            <a:ext cx="492300" cy="769500"/>
          </a:xfrm>
          <a:prstGeom prst="bentConnector3">
            <a:avLst>
              <a:gd fmla="val 5001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00" name="Google Shape;300;p28"/>
          <p:cNvCxnSpPr>
            <a:stCxn id="301" idx="0"/>
            <a:endCxn id="297" idx="2"/>
          </p:cNvCxnSpPr>
          <p:nvPr/>
        </p:nvCxnSpPr>
        <p:spPr>
          <a:xfrm rot="-5400000">
            <a:off x="1550900" y="1694575"/>
            <a:ext cx="506100" cy="15084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02" name="Google Shape;302;p28"/>
          <p:cNvCxnSpPr>
            <a:stCxn id="303" idx="0"/>
            <a:endCxn id="304" idx="2"/>
          </p:cNvCxnSpPr>
          <p:nvPr/>
        </p:nvCxnSpPr>
        <p:spPr>
          <a:xfrm rot="-5400000">
            <a:off x="6910750" y="2526275"/>
            <a:ext cx="171000" cy="600"/>
          </a:xfrm>
          <a:prstGeom prst="bentConnector3">
            <a:avLst>
              <a:gd fmla="val 4998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2" name="Google Shape;292;p28"/>
          <p:cNvSpPr txBox="1"/>
          <p:nvPr/>
        </p:nvSpPr>
        <p:spPr>
          <a:xfrm>
            <a:off x="3695250" y="55775"/>
            <a:ext cx="1932300" cy="493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B0 -&gt; ?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980000"/>
                </a:solidFill>
              </a:rPr>
              <a:t>   (B</a:t>
            </a:r>
            <a:r>
              <a:rPr b="1" baseline="30000" lang="en" sz="1100">
                <a:solidFill>
                  <a:srgbClr val="980000"/>
                </a:solidFill>
              </a:rPr>
              <a:t>0</a:t>
            </a:r>
            <a:r>
              <a:rPr b="1" lang="en" sz="1100">
                <a:solidFill>
                  <a:srgbClr val="980000"/>
                </a:solidFill>
              </a:rPr>
              <a:t> → J/ψ(1S) π</a:t>
            </a:r>
            <a:r>
              <a:rPr b="1" baseline="30000" lang="en" sz="1100">
                <a:solidFill>
                  <a:srgbClr val="980000"/>
                </a:solidFill>
              </a:rPr>
              <a:t>+</a:t>
            </a:r>
            <a:r>
              <a:rPr b="1" lang="en" sz="1100">
                <a:solidFill>
                  <a:srgbClr val="980000"/>
                </a:solidFill>
              </a:rPr>
              <a:t> π</a:t>
            </a:r>
            <a:r>
              <a:rPr b="1" baseline="30000" lang="en" sz="1100">
                <a:solidFill>
                  <a:srgbClr val="980000"/>
                </a:solidFill>
              </a:rPr>
              <a:t>−</a:t>
            </a:r>
            <a:r>
              <a:rPr b="1" lang="en" sz="1100">
                <a:solidFill>
                  <a:srgbClr val="980000"/>
                </a:solidFill>
              </a:rPr>
              <a:t> K</a:t>
            </a:r>
            <a:r>
              <a:rPr b="1" baseline="30000" lang="en" sz="1100">
                <a:solidFill>
                  <a:srgbClr val="980000"/>
                </a:solidFill>
              </a:rPr>
              <a:t>+</a:t>
            </a:r>
            <a:r>
              <a:rPr b="1" lang="en" sz="1100">
                <a:solidFill>
                  <a:srgbClr val="980000"/>
                </a:solidFill>
              </a:rPr>
              <a:t>)</a:t>
            </a:r>
            <a:endParaRPr sz="12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1789050" y="857125"/>
            <a:ext cx="15381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Reconstruct the decay from real data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5564450" y="872113"/>
            <a:ext cx="2873700" cy="2115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Reconstruct the decay from Monte Carlo data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28"/>
          <p:cNvSpPr txBox="1"/>
          <p:nvPr/>
        </p:nvSpPr>
        <p:spPr>
          <a:xfrm>
            <a:off x="5116300" y="1686338"/>
            <a:ext cx="3759300" cy="7548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Multivariate Analysis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Clean Signal from MC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2. Background sidebands from Data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Prepare a machine learning based training using 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discriminating variables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separation of signal from background  : </a:t>
            </a:r>
            <a:r>
              <a:rPr b="1"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BDT  </a:t>
            </a:r>
            <a:endParaRPr b="1" sz="1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8"/>
          <p:cNvSpPr txBox="1"/>
          <p:nvPr/>
        </p:nvSpPr>
        <p:spPr>
          <a:xfrm>
            <a:off x="543900" y="1630563"/>
            <a:ext cx="40284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Apply selection cuts : appropriate windows on kinematic variables and vetoes, look at invariant mass of B0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(Cut optimization is the most time consuming step and requires experience)</a:t>
            </a:r>
            <a:endParaRPr b="1"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230450" y="2701825"/>
            <a:ext cx="16386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No observable peaking structure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 🥲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2558475" y="2688163"/>
            <a:ext cx="1538100" cy="393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Observe a peak around B0 mass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😃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 flipH="1">
            <a:off x="5227150" y="2612075"/>
            <a:ext cx="3537600" cy="3663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Finding the optimum working point :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Signal Significance Vs BDT Cut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(After all vetoes)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2558400" y="4376725"/>
            <a:ext cx="1764900" cy="630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see some interesting structures.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Caution : It’s too soon to be happy 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123350" y="3469700"/>
            <a:ext cx="41124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1. Make a simple model for </a:t>
            </a:r>
            <a:r>
              <a:rPr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signal (Gaussian)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background (expo.)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2. Perform a fit , extract weights from signal events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3. Fit the intermediate particle mass combinations 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4885450" y="3459425"/>
            <a:ext cx="4221000" cy="5652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Fit Model :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Signal as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DSCB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and Background as</a:t>
            </a:r>
            <a:r>
              <a:rPr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Chebyshev Polynomial</a:t>
            </a:r>
            <a:endParaRPr b="1"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final fit of B0 invariant mass in data and MC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Extract yields 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weights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:  </a:t>
            </a:r>
            <a:r>
              <a:rPr b="1" lang="en" sz="10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Branching fraction</a:t>
            </a: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search of Exotics</a:t>
            </a:r>
            <a:endParaRPr b="1" sz="10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123350" y="4376725"/>
            <a:ext cx="1932300" cy="630600"/>
          </a:xfrm>
          <a:prstGeom prst="rect">
            <a:avLst/>
          </a:prstGeom>
          <a:noFill/>
          <a:ln cap="flat" cmpd="sng" w="19050">
            <a:solidFill>
              <a:srgbClr val="A729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interesting structures.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(You can always measure the branching fraction) </a:t>
            </a:r>
            <a:endParaRPr sz="1000">
              <a:solidFill>
                <a:srgbClr val="A729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8" name="Google Shape;308;p28"/>
          <p:cNvCxnSpPr>
            <a:stCxn id="305" idx="0"/>
            <a:endCxn id="289" idx="2"/>
          </p:cNvCxnSpPr>
          <p:nvPr/>
        </p:nvCxnSpPr>
        <p:spPr>
          <a:xfrm flipH="1" rot="5400000">
            <a:off x="2639400" y="3575275"/>
            <a:ext cx="341700" cy="12612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8"/>
          <p:cNvCxnSpPr>
            <a:stCxn id="307" idx="0"/>
            <a:endCxn id="289" idx="2"/>
          </p:cNvCxnSpPr>
          <p:nvPr/>
        </p:nvCxnSpPr>
        <p:spPr>
          <a:xfrm rot="-5400000">
            <a:off x="1463750" y="3660775"/>
            <a:ext cx="341700" cy="10902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28"/>
          <p:cNvCxnSpPr>
            <a:endCxn id="292" idx="1"/>
          </p:cNvCxnSpPr>
          <p:nvPr/>
        </p:nvCxnSpPr>
        <p:spPr>
          <a:xfrm flipH="1" rot="10800000">
            <a:off x="441450" y="302375"/>
            <a:ext cx="3253800" cy="2345400"/>
          </a:xfrm>
          <a:prstGeom prst="bentConnector3">
            <a:avLst>
              <a:gd fmla="val -248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28"/>
          <p:cNvCxnSpPr>
            <a:stCxn id="305" idx="3"/>
            <a:endCxn id="304" idx="1"/>
          </p:cNvCxnSpPr>
          <p:nvPr/>
        </p:nvCxnSpPr>
        <p:spPr>
          <a:xfrm flipH="1" rot="10800000">
            <a:off x="4323300" y="2063725"/>
            <a:ext cx="792900" cy="26283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28"/>
          <p:cNvCxnSpPr/>
          <p:nvPr/>
        </p:nvCxnSpPr>
        <p:spPr>
          <a:xfrm rot="10800000">
            <a:off x="1089500" y="317050"/>
            <a:ext cx="55500" cy="3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28"/>
          <p:cNvCxnSpPr/>
          <p:nvPr/>
        </p:nvCxnSpPr>
        <p:spPr>
          <a:xfrm rot="10800000">
            <a:off x="5627550" y="690750"/>
            <a:ext cx="55500" cy="3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28"/>
          <p:cNvCxnSpPr/>
          <p:nvPr/>
        </p:nvCxnSpPr>
        <p:spPr>
          <a:xfrm>
            <a:off x="2179550" y="327215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28"/>
          <p:cNvCxnSpPr/>
          <p:nvPr/>
        </p:nvCxnSpPr>
        <p:spPr>
          <a:xfrm>
            <a:off x="3440850" y="42107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28"/>
          <p:cNvCxnSpPr/>
          <p:nvPr/>
        </p:nvCxnSpPr>
        <p:spPr>
          <a:xfrm rot="10800000">
            <a:off x="4719750" y="316040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28"/>
          <p:cNvCxnSpPr/>
          <p:nvPr/>
        </p:nvCxnSpPr>
        <p:spPr>
          <a:xfrm>
            <a:off x="1089500" y="42107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28"/>
          <p:cNvCxnSpPr/>
          <p:nvPr/>
        </p:nvCxnSpPr>
        <p:spPr>
          <a:xfrm>
            <a:off x="3327525" y="245640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p28"/>
          <p:cNvCxnSpPr/>
          <p:nvPr/>
        </p:nvCxnSpPr>
        <p:spPr>
          <a:xfrm>
            <a:off x="1052075" y="2471550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28"/>
          <p:cNvCxnSpPr/>
          <p:nvPr/>
        </p:nvCxnSpPr>
        <p:spPr>
          <a:xfrm>
            <a:off x="2558400" y="14198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p28"/>
          <p:cNvCxnSpPr/>
          <p:nvPr/>
        </p:nvCxnSpPr>
        <p:spPr>
          <a:xfrm>
            <a:off x="3327525" y="5877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2" name="Google Shape;322;p28"/>
          <p:cNvCxnSpPr/>
          <p:nvPr/>
        </p:nvCxnSpPr>
        <p:spPr>
          <a:xfrm>
            <a:off x="5851850" y="4576663"/>
            <a:ext cx="0" cy="230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28"/>
          <p:cNvCxnSpPr/>
          <p:nvPr/>
        </p:nvCxnSpPr>
        <p:spPr>
          <a:xfrm rot="10800000">
            <a:off x="433375" y="11625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4" name="Google Shape;324;p28"/>
          <p:cNvSpPr/>
          <p:nvPr/>
        </p:nvSpPr>
        <p:spPr>
          <a:xfrm>
            <a:off x="4719750" y="1261200"/>
            <a:ext cx="4343400" cy="2727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Extract clean B</a:t>
            </a:r>
            <a:r>
              <a:rPr baseline="30000" lang="en" sz="1000">
                <a:latin typeface="Roboto"/>
                <a:ea typeface="Roboto"/>
                <a:cs typeface="Roboto"/>
                <a:sym typeface="Roboto"/>
              </a:rPr>
              <a:t>0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signal, fit the mass distribution, extract model parameters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5" name="Google Shape;325;p28"/>
          <p:cNvCxnSpPr/>
          <p:nvPr/>
        </p:nvCxnSpPr>
        <p:spPr>
          <a:xfrm flipH="1" rot="5400000">
            <a:off x="6927650" y="1635863"/>
            <a:ext cx="147300" cy="3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26" name="Google Shape;326;p28"/>
          <p:cNvCxnSpPr/>
          <p:nvPr/>
        </p:nvCxnSpPr>
        <p:spPr>
          <a:xfrm>
            <a:off x="6995950" y="24440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28"/>
          <p:cNvCxnSpPr/>
          <p:nvPr/>
        </p:nvCxnSpPr>
        <p:spPr>
          <a:xfrm>
            <a:off x="7003250" y="152247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28"/>
          <p:cNvCxnSpPr/>
          <p:nvPr/>
        </p:nvCxnSpPr>
        <p:spPr>
          <a:xfrm>
            <a:off x="7003250" y="1083625"/>
            <a:ext cx="0" cy="23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28"/>
          <p:cNvSpPr/>
          <p:nvPr/>
        </p:nvSpPr>
        <p:spPr>
          <a:xfrm>
            <a:off x="4826050" y="4276163"/>
            <a:ext cx="2011200" cy="3588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Calculate Branching fraction wrt a Reference channel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7000850" y="4276125"/>
            <a:ext cx="2103000" cy="5061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 Fit mass of intermediate states and hope that the “interesting” structures survived </a:t>
            </a:r>
            <a:r>
              <a:rPr lang="en" sz="1100">
                <a:solidFill>
                  <a:schemeClr val="dk1"/>
                </a:solidFill>
              </a:rPr>
              <a:t>😃😃😃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8"/>
          <p:cNvSpPr/>
          <p:nvPr/>
        </p:nvSpPr>
        <p:spPr>
          <a:xfrm>
            <a:off x="4740150" y="4718375"/>
            <a:ext cx="2182500" cy="3588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Estimate uncertainties : most importantly systematics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5871025" y="3123800"/>
            <a:ext cx="2340000" cy="211500"/>
          </a:xfrm>
          <a:prstGeom prst="rect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Multiplicity Correction</a:t>
            </a:r>
            <a:endParaRPr b="1" sz="1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3" name="Google Shape;333;p28"/>
          <p:cNvCxnSpPr/>
          <p:nvPr/>
        </p:nvCxnSpPr>
        <p:spPr>
          <a:xfrm flipH="1">
            <a:off x="6998900" y="2919350"/>
            <a:ext cx="4800" cy="23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4" name="Google Shape;334;p28"/>
          <p:cNvCxnSpPr/>
          <p:nvPr/>
        </p:nvCxnSpPr>
        <p:spPr>
          <a:xfrm flipH="1">
            <a:off x="7000850" y="3335300"/>
            <a:ext cx="4800" cy="23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28"/>
          <p:cNvCxnSpPr>
            <a:stCxn id="329" idx="0"/>
            <a:endCxn id="306" idx="2"/>
          </p:cNvCxnSpPr>
          <p:nvPr/>
        </p:nvCxnSpPr>
        <p:spPr>
          <a:xfrm rot="-5400000">
            <a:off x="6288100" y="3568313"/>
            <a:ext cx="251400" cy="1164300"/>
          </a:xfrm>
          <a:prstGeom prst="bentConnector3">
            <a:avLst>
              <a:gd fmla="val 5002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28"/>
          <p:cNvCxnSpPr>
            <a:stCxn id="330" idx="0"/>
            <a:endCxn id="306" idx="2"/>
          </p:cNvCxnSpPr>
          <p:nvPr/>
        </p:nvCxnSpPr>
        <p:spPr>
          <a:xfrm flipH="1" rot="5400000">
            <a:off x="7398500" y="3622275"/>
            <a:ext cx="251400" cy="10563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28"/>
          <p:cNvCxnSpPr/>
          <p:nvPr/>
        </p:nvCxnSpPr>
        <p:spPr>
          <a:xfrm flipH="1">
            <a:off x="5821950" y="4143925"/>
            <a:ext cx="4800" cy="23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8" name="Google Shape;338;p28"/>
          <p:cNvCxnSpPr/>
          <p:nvPr/>
        </p:nvCxnSpPr>
        <p:spPr>
          <a:xfrm flipH="1">
            <a:off x="8049950" y="4148750"/>
            <a:ext cx="4800" cy="23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9" name="Google Shape;339;p28"/>
          <p:cNvSpPr/>
          <p:nvPr/>
        </p:nvSpPr>
        <p:spPr>
          <a:xfrm>
            <a:off x="35900" y="565775"/>
            <a:ext cx="4570200" cy="451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242600" y="139500"/>
            <a:ext cx="3148200" cy="58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/>
          <p:nvPr/>
        </p:nvSpPr>
        <p:spPr>
          <a:xfrm>
            <a:off x="4686525" y="2403575"/>
            <a:ext cx="4457400" cy="27603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7" name="Google Shape;347;p29" title="fomR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00" y="2414563"/>
            <a:ext cx="3748050" cy="27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9" title="fomRI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351" y="2414538"/>
            <a:ext cx="3748050" cy="2700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29"/>
          <p:cNvCxnSpPr/>
          <p:nvPr/>
        </p:nvCxnSpPr>
        <p:spPr>
          <a:xfrm rot="10800000">
            <a:off x="2699075" y="3113125"/>
            <a:ext cx="0" cy="175680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29"/>
          <p:cNvCxnSpPr/>
          <p:nvPr/>
        </p:nvCxnSpPr>
        <p:spPr>
          <a:xfrm flipH="1" rot="10800000">
            <a:off x="6451350" y="3073225"/>
            <a:ext cx="300" cy="1796700"/>
          </a:xfrm>
          <a:prstGeom prst="straightConnector1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29"/>
          <p:cNvSpPr txBox="1"/>
          <p:nvPr/>
        </p:nvSpPr>
        <p:spPr>
          <a:xfrm>
            <a:off x="0" y="0"/>
            <a:ext cx="914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of Merit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 Significance</a:t>
            </a:r>
            <a:r>
              <a:rPr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FoM = S/√(S+B)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a cut : BDT  &gt;  x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invariant mass of B meson 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 : DSCB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■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: exponential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 signal and background events and evaluate FoM at different x values.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Optimum working point : BDT value corresponding to maximum FoM.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30"/>
          <p:cNvSpPr txBox="1"/>
          <p:nvPr/>
        </p:nvSpPr>
        <p:spPr>
          <a:xfrm>
            <a:off x="1888150" y="32300"/>
            <a:ext cx="5469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Multiplicity Correction : Random Selection </a:t>
            </a:r>
            <a:endParaRPr b="1" sz="21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30" title="MULTI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175" y="613800"/>
            <a:ext cx="3923442" cy="22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0" title="MULTI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150" y="2878651"/>
            <a:ext cx="3923500" cy="22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/>
        </p:nvSpPr>
        <p:spPr>
          <a:xfrm>
            <a:off x="2333375" y="1025750"/>
            <a:ext cx="86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DATA RI</a:t>
            </a:r>
            <a:endParaRPr b="1" sz="1300">
              <a:solidFill>
                <a:srgbClr val="85200C"/>
              </a:solidFill>
            </a:endParaRPr>
          </a:p>
        </p:txBody>
      </p:sp>
      <p:sp>
        <p:nvSpPr>
          <p:cNvPr id="361" name="Google Shape;361;p30"/>
          <p:cNvSpPr txBox="1"/>
          <p:nvPr/>
        </p:nvSpPr>
        <p:spPr>
          <a:xfrm>
            <a:off x="2256425" y="3292550"/>
            <a:ext cx="102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DATA RII</a:t>
            </a:r>
            <a:endParaRPr>
              <a:solidFill>
                <a:srgbClr val="85200C"/>
              </a:solidFill>
            </a:endParaRPr>
          </a:p>
        </p:txBody>
      </p:sp>
      <p:pic>
        <p:nvPicPr>
          <p:cNvPr id="362" name="Google Shape;362;p30" title="multiMC_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0600" y="559534"/>
            <a:ext cx="4017450" cy="231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0" title="multiMC_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3550" y="2804703"/>
            <a:ext cx="4051551" cy="233879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 txBox="1"/>
          <p:nvPr/>
        </p:nvSpPr>
        <p:spPr>
          <a:xfrm>
            <a:off x="6826350" y="1025750"/>
            <a:ext cx="86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MC RI</a:t>
            </a:r>
            <a:endParaRPr b="1" sz="1300">
              <a:solidFill>
                <a:srgbClr val="85200C"/>
              </a:solidFill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6875400" y="3325950"/>
            <a:ext cx="86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MC RII</a:t>
            </a:r>
            <a:endParaRPr b="1" sz="1300">
              <a:solidFill>
                <a:srgbClr val="85200C"/>
              </a:solidFill>
            </a:endParaRPr>
          </a:p>
        </p:txBody>
      </p:sp>
      <p:sp>
        <p:nvSpPr>
          <p:cNvPr id="366" name="Google Shape;366;p30"/>
          <p:cNvSpPr/>
          <p:nvPr/>
        </p:nvSpPr>
        <p:spPr>
          <a:xfrm>
            <a:off x="3319150" y="906775"/>
            <a:ext cx="955500" cy="159000"/>
          </a:xfrm>
          <a:prstGeom prst="rect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0"/>
          <p:cNvSpPr/>
          <p:nvPr/>
        </p:nvSpPr>
        <p:spPr>
          <a:xfrm>
            <a:off x="7692750" y="866750"/>
            <a:ext cx="955500" cy="159000"/>
          </a:xfrm>
          <a:prstGeom prst="rect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0"/>
          <p:cNvSpPr/>
          <p:nvPr/>
        </p:nvSpPr>
        <p:spPr>
          <a:xfrm>
            <a:off x="7741800" y="3101750"/>
            <a:ext cx="955500" cy="159000"/>
          </a:xfrm>
          <a:prstGeom prst="rect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0"/>
          <p:cNvSpPr/>
          <p:nvPr/>
        </p:nvSpPr>
        <p:spPr>
          <a:xfrm>
            <a:off x="3355000" y="3166950"/>
            <a:ext cx="955500" cy="159000"/>
          </a:xfrm>
          <a:prstGeom prst="rect">
            <a:avLst/>
          </a:prstGeom>
          <a:noFill/>
          <a:ln cap="flat" cmpd="sng" w="2857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31"/>
          <p:cNvSpPr txBox="1"/>
          <p:nvPr/>
        </p:nvSpPr>
        <p:spPr>
          <a:xfrm>
            <a:off x="314150" y="278225"/>
            <a:ext cx="4167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: B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(J/ψπ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)π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</a:t>
            </a:r>
            <a:r>
              <a:rPr b="1" baseline="30000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b="1" sz="25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6" name="Google Shape;376;p31" title="MC4230RII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5" y="1012350"/>
            <a:ext cx="4718450" cy="366004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1"/>
          <p:cNvSpPr txBox="1"/>
          <p:nvPr/>
        </p:nvSpPr>
        <p:spPr>
          <a:xfrm>
            <a:off x="3210375" y="1599250"/>
            <a:ext cx="102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DATA RII</a:t>
            </a:r>
            <a:endParaRPr>
              <a:solidFill>
                <a:srgbClr val="85200C"/>
              </a:solidFill>
            </a:endParaRPr>
          </a:p>
        </p:txBody>
      </p:sp>
      <p:pic>
        <p:nvPicPr>
          <p:cNvPr id="378" name="Google Shape;378;p31"/>
          <p:cNvPicPr preferRelativeResize="0"/>
          <p:nvPr/>
        </p:nvPicPr>
        <p:blipFill rotWithShape="1">
          <a:blip r:embed="rId4">
            <a:alphaModFix/>
          </a:blip>
          <a:srcRect b="91530" l="0" r="0" t="0"/>
          <a:stretch/>
        </p:blipFill>
        <p:spPr>
          <a:xfrm>
            <a:off x="263138" y="938600"/>
            <a:ext cx="4269025" cy="3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 title="MC4230RII_6_2_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3450" y="2516725"/>
            <a:ext cx="3869600" cy="26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1" title="MC4230RII_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2900" y="39750"/>
            <a:ext cx="3810700" cy="25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1"/>
          <p:cNvSpPr/>
          <p:nvPr/>
        </p:nvSpPr>
        <p:spPr>
          <a:xfrm>
            <a:off x="5011500" y="2473936"/>
            <a:ext cx="3553500" cy="26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1"/>
          <p:cNvSpPr/>
          <p:nvPr/>
        </p:nvSpPr>
        <p:spPr>
          <a:xfrm>
            <a:off x="5640475" y="763675"/>
            <a:ext cx="326100" cy="1422900"/>
          </a:xfrm>
          <a:prstGeom prst="rect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1"/>
          <p:cNvSpPr/>
          <p:nvPr/>
        </p:nvSpPr>
        <p:spPr>
          <a:xfrm>
            <a:off x="6308275" y="350275"/>
            <a:ext cx="1065300" cy="1343400"/>
          </a:xfrm>
          <a:prstGeom prst="rect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1"/>
          <p:cNvSpPr/>
          <p:nvPr/>
        </p:nvSpPr>
        <p:spPr>
          <a:xfrm>
            <a:off x="1527300" y="4726525"/>
            <a:ext cx="1930200" cy="2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Yield = 2658 +/- 90.44</a:t>
            </a:r>
            <a:endParaRPr b="1" sz="1100"/>
          </a:p>
        </p:txBody>
      </p:sp>
      <p:pic>
        <p:nvPicPr>
          <p:cNvPr id="385" name="Google Shape;38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575" y="1411450"/>
            <a:ext cx="833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1"/>
          <p:cNvPicPr preferRelativeResize="0"/>
          <p:nvPr/>
        </p:nvPicPr>
        <p:blipFill rotWithShape="1">
          <a:blip r:embed="rId8">
            <a:alphaModFix/>
          </a:blip>
          <a:srcRect b="91885" l="0" r="0" t="0"/>
          <a:stretch/>
        </p:blipFill>
        <p:spPr>
          <a:xfrm>
            <a:off x="4853450" y="39750"/>
            <a:ext cx="3712149" cy="2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1"/>
          <p:cNvPicPr preferRelativeResize="0"/>
          <p:nvPr/>
        </p:nvPicPr>
        <p:blipFill rotWithShape="1">
          <a:blip r:embed="rId9">
            <a:alphaModFix/>
          </a:blip>
          <a:srcRect b="91404" l="0" r="0" t="0"/>
          <a:stretch/>
        </p:blipFill>
        <p:spPr>
          <a:xfrm>
            <a:off x="4853438" y="2516737"/>
            <a:ext cx="3791224" cy="2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0" y="124500"/>
            <a:ext cx="85206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brief history of Hadron spectrum</a:t>
            </a:r>
            <a:endParaRPr b="1" sz="26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0" y="660300"/>
            <a:ext cx="91440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Gell-Mann and Zweig (1964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): hadrons described as composites of fractionally charged fermions, Quarks with baryon number B = ⅓.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Original</a:t>
            </a: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Quark Model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: u,d and s quarks and Baryons (qqq, B = 1) &amp; Mesons ( qq, B = 0).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4" title="Pseudoscalar-meson-octet-J-P-0-baryon-octet-J-P-1-2-and-baryon-decuplet (copy).png"/>
          <p:cNvPicPr preferRelativeResize="0"/>
          <p:nvPr/>
        </p:nvPicPr>
        <p:blipFill rotWithShape="1">
          <a:blip r:embed="rId3">
            <a:alphaModFix/>
          </a:blip>
          <a:srcRect b="0" l="1615" r="2230" t="2181"/>
          <a:stretch/>
        </p:blipFill>
        <p:spPr>
          <a:xfrm>
            <a:off x="497000" y="1761512"/>
            <a:ext cx="2949351" cy="13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Pseudoscalar-meson-octet-J-P-0-baryon-octet-J-P-1-2-and-baryon-decuplet.png"/>
          <p:cNvPicPr preferRelativeResize="0"/>
          <p:nvPr/>
        </p:nvPicPr>
        <p:blipFill rotWithShape="1">
          <a:blip r:embed="rId4">
            <a:alphaModFix/>
          </a:blip>
          <a:srcRect b="0" l="19522" r="19601" t="0"/>
          <a:stretch/>
        </p:blipFill>
        <p:spPr>
          <a:xfrm>
            <a:off x="3597162" y="1761500"/>
            <a:ext cx="1705487" cy="13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5992050" y="1834788"/>
            <a:ext cx="2480400" cy="112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Quantum Chromodynamics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eneralization to a gauge theory with quarks of fractional electric charge. (1973)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0" y="3295925"/>
            <a:ext cx="9090600" cy="16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= 3/2 Ω</a:t>
            </a:r>
            <a:r>
              <a:rPr baseline="30000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baryon as (sss) ➪ Pauli Exclusion principle Violated!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 : Hidden quantum number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1965, Han and Nambu propose 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each of the quarks are SU (3) triplets in flavor-space and with strong-interaction “charges” that are a triplet in another SU (3) space.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color charges (</a:t>
            </a:r>
            <a:r>
              <a:rPr b="1" lang="en" sz="1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r-</a:t>
            </a:r>
            <a:r>
              <a:rPr b="1" lang="en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17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&amp; 3 anti color charges (</a:t>
            </a:r>
            <a:r>
              <a:rPr b="1" lang="en" sz="1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17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17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Baryon and Meson : color neutral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3" name="Google Shape;393;p32" title="CombinedPlots.png"/>
          <p:cNvPicPr preferRelativeResize="0"/>
          <p:nvPr/>
        </p:nvPicPr>
        <p:blipFill rotWithShape="1">
          <a:blip r:embed="rId3">
            <a:alphaModFix/>
          </a:blip>
          <a:srcRect b="0" l="0" r="6331" t="8029"/>
          <a:stretch/>
        </p:blipFill>
        <p:spPr>
          <a:xfrm>
            <a:off x="271650" y="322375"/>
            <a:ext cx="8159201" cy="48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/>
          <p:nvPr/>
        </p:nvSpPr>
        <p:spPr>
          <a:xfrm>
            <a:off x="6467250" y="4786250"/>
            <a:ext cx="1717200" cy="29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p32"/>
          <p:cNvPicPr preferRelativeResize="0"/>
          <p:nvPr/>
        </p:nvPicPr>
        <p:blipFill rotWithShape="1">
          <a:blip r:embed="rId4">
            <a:alphaModFix/>
          </a:blip>
          <a:srcRect b="91885" l="0" r="0" t="0"/>
          <a:stretch/>
        </p:blipFill>
        <p:spPr>
          <a:xfrm>
            <a:off x="1890400" y="100175"/>
            <a:ext cx="5363209" cy="2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2"/>
          <p:cNvSpPr/>
          <p:nvPr/>
        </p:nvSpPr>
        <p:spPr>
          <a:xfrm>
            <a:off x="1633800" y="763675"/>
            <a:ext cx="1518300" cy="572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900"/>
              <a:buChar char="●"/>
            </a:pPr>
            <a:r>
              <a:rPr b="1" lang="en" sz="1900">
                <a:solidFill>
                  <a:srgbClr val="CC4125"/>
                </a:solidFill>
              </a:rPr>
              <a:t>MC</a:t>
            </a:r>
            <a:endParaRPr b="1" sz="1900">
              <a:solidFill>
                <a:srgbClr val="CC4125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Char char="●"/>
            </a:pPr>
            <a:r>
              <a:rPr b="1" lang="en" sz="1900">
                <a:solidFill>
                  <a:srgbClr val="1155CC"/>
                </a:solidFill>
              </a:rPr>
              <a:t>DATA</a:t>
            </a:r>
            <a:endParaRPr b="1" sz="1900">
              <a:solidFill>
                <a:srgbClr val="1155CC"/>
              </a:solidFill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2182325" y="1526850"/>
            <a:ext cx="1279800" cy="2838000"/>
          </a:xfrm>
          <a:prstGeom prst="rect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33"/>
          <p:cNvSpPr txBox="1"/>
          <p:nvPr/>
        </p:nvSpPr>
        <p:spPr>
          <a:xfrm>
            <a:off x="3121125" y="0"/>
            <a:ext cx="30837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4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: </a:t>
            </a:r>
            <a:r>
              <a:rPr b="1" lang="en" sz="22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 sz="22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2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b="1" lang="en" sz="22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J/ψωπ</a:t>
            </a:r>
            <a:r>
              <a:rPr b="1" baseline="30000" lang="en" sz="22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2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22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="1" sz="224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4" name="Google Shape;404;p33"/>
          <p:cNvPicPr preferRelativeResize="0"/>
          <p:nvPr/>
        </p:nvPicPr>
        <p:blipFill rotWithShape="1">
          <a:blip r:embed="rId3">
            <a:alphaModFix/>
          </a:blip>
          <a:srcRect b="31235" l="0" r="7278" t="4480"/>
          <a:stretch/>
        </p:blipFill>
        <p:spPr>
          <a:xfrm>
            <a:off x="4935462" y="529500"/>
            <a:ext cx="3890368" cy="21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450" y="838400"/>
            <a:ext cx="833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3"/>
          <p:cNvPicPr preferRelativeResize="0"/>
          <p:nvPr/>
        </p:nvPicPr>
        <p:blipFill rotWithShape="1">
          <a:blip r:embed="rId5">
            <a:alphaModFix/>
          </a:blip>
          <a:srcRect b="0" l="0" r="5606" t="7270"/>
          <a:stretch/>
        </p:blipFill>
        <p:spPr>
          <a:xfrm>
            <a:off x="5020400" y="2646525"/>
            <a:ext cx="3927199" cy="24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325" y="436725"/>
            <a:ext cx="4106076" cy="2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337" y="2646525"/>
            <a:ext cx="3972400" cy="2410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33"/>
          <p:cNvCxnSpPr/>
          <p:nvPr/>
        </p:nvCxnSpPr>
        <p:spPr>
          <a:xfrm>
            <a:off x="4225400" y="2682463"/>
            <a:ext cx="954000" cy="81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33"/>
          <p:cNvSpPr txBox="1"/>
          <p:nvPr/>
        </p:nvSpPr>
        <p:spPr>
          <a:xfrm>
            <a:off x="4383575" y="2090775"/>
            <a:ext cx="70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rPr>
              <a:t>BDT 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/>
          <p:nvPr>
            <p:ph type="title"/>
          </p:nvPr>
        </p:nvSpPr>
        <p:spPr>
          <a:xfrm>
            <a:off x="311700" y="10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Reference Channel</a:t>
            </a:r>
            <a:endParaRPr sz="2500"/>
          </a:p>
        </p:txBody>
      </p:sp>
      <p:sp>
        <p:nvSpPr>
          <p:cNvPr id="416" name="Google Shape;416;p34"/>
          <p:cNvSpPr txBox="1"/>
          <p:nvPr>
            <p:ph idx="1" type="body"/>
          </p:nvPr>
        </p:nvSpPr>
        <p:spPr>
          <a:xfrm>
            <a:off x="0" y="549025"/>
            <a:ext cx="9144000" cy="45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 channel </a:t>
            </a:r>
            <a:r>
              <a:rPr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lang="en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J/ψ π</a:t>
            </a:r>
            <a:r>
              <a:rPr b="1" baseline="30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B.F. measurement by LHCb for run I only : </a:t>
            </a:r>
            <a:r>
              <a:rPr b="1" lang="en">
                <a:solidFill>
                  <a:srgbClr val="85200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Phys. Rev. Lett. 112, 091802 (2014)</a:t>
            </a:r>
            <a:endParaRPr b="1">
              <a:solidFill>
                <a:srgbClr val="85200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85200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34"/>
          <p:cNvSpPr/>
          <p:nvPr/>
        </p:nvSpPr>
        <p:spPr>
          <a:xfrm>
            <a:off x="1800325" y="1274750"/>
            <a:ext cx="5025900" cy="64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 ( B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J/ψ π</a:t>
            </a:r>
            <a:r>
              <a:rPr baseline="30000"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aseline="30000"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aseline="30000"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aseline="30000"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=  0.361 ± 0.017 ± 0.021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 ( B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→J/ψ π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 </a:t>
            </a:r>
            <a:endParaRPr/>
          </a:p>
        </p:txBody>
      </p:sp>
      <p:cxnSp>
        <p:nvCxnSpPr>
          <p:cNvPr id="418" name="Google Shape;418;p34"/>
          <p:cNvCxnSpPr/>
          <p:nvPr/>
        </p:nvCxnSpPr>
        <p:spPr>
          <a:xfrm>
            <a:off x="1863775" y="1598300"/>
            <a:ext cx="2437500" cy="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9" name="Google Shape;41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0" name="Google Shape;420;p34" title="MC4230RII.png"/>
          <p:cNvPicPr preferRelativeResize="0"/>
          <p:nvPr/>
        </p:nvPicPr>
        <p:blipFill rotWithShape="1">
          <a:blip r:embed="rId3">
            <a:alphaModFix/>
          </a:blip>
          <a:srcRect b="0" l="0" r="6068" t="8105"/>
          <a:stretch/>
        </p:blipFill>
        <p:spPr>
          <a:xfrm>
            <a:off x="4500450" y="2008935"/>
            <a:ext cx="4250801" cy="283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4" title="MC4230RII.png"/>
          <p:cNvPicPr preferRelativeResize="0"/>
          <p:nvPr/>
        </p:nvPicPr>
        <p:blipFill rotWithShape="1">
          <a:blip r:embed="rId4">
            <a:alphaModFix/>
          </a:blip>
          <a:srcRect b="0" l="0" r="6664" t="8105"/>
          <a:stretch/>
        </p:blipFill>
        <p:spPr>
          <a:xfrm>
            <a:off x="158975" y="1999863"/>
            <a:ext cx="4250801" cy="2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4"/>
          <p:cNvSpPr/>
          <p:nvPr/>
        </p:nvSpPr>
        <p:spPr>
          <a:xfrm>
            <a:off x="5886500" y="4838950"/>
            <a:ext cx="1930200" cy="2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Yield = 46538 +/- 235.9</a:t>
            </a:r>
            <a:endParaRPr b="1" sz="1100"/>
          </a:p>
        </p:txBody>
      </p:sp>
      <p:sp>
        <p:nvSpPr>
          <p:cNvPr id="423" name="Google Shape;423;p34"/>
          <p:cNvSpPr/>
          <p:nvPr/>
        </p:nvSpPr>
        <p:spPr>
          <a:xfrm>
            <a:off x="1467775" y="4838950"/>
            <a:ext cx="1930200" cy="2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Yield = 3452 +/- 85.74</a:t>
            </a:r>
            <a:endParaRPr b="1" sz="1100"/>
          </a:p>
        </p:txBody>
      </p:sp>
      <p:sp>
        <p:nvSpPr>
          <p:cNvPr id="424" name="Google Shape;424;p34"/>
          <p:cNvSpPr txBox="1"/>
          <p:nvPr/>
        </p:nvSpPr>
        <p:spPr>
          <a:xfrm>
            <a:off x="3114975" y="2290875"/>
            <a:ext cx="102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DATA RII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425" name="Google Shape;425;p34"/>
          <p:cNvSpPr txBox="1"/>
          <p:nvPr/>
        </p:nvSpPr>
        <p:spPr>
          <a:xfrm>
            <a:off x="7401250" y="2379300"/>
            <a:ext cx="102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MC</a:t>
            </a:r>
            <a:r>
              <a:rPr b="1" lang="en" sz="1300">
                <a:solidFill>
                  <a:srgbClr val="85200C"/>
                </a:solidFill>
              </a:rPr>
              <a:t> RII</a:t>
            </a:r>
            <a:endParaRPr>
              <a:solidFill>
                <a:srgbClr val="85200C"/>
              </a:solidFill>
            </a:endParaRPr>
          </a:p>
        </p:txBody>
      </p:sp>
      <p:pic>
        <p:nvPicPr>
          <p:cNvPr id="426" name="Google Shape;42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7325" y="2242850"/>
            <a:ext cx="833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9013" y="2339600"/>
            <a:ext cx="8330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5"/>
          <p:cNvSpPr txBox="1"/>
          <p:nvPr/>
        </p:nvSpPr>
        <p:spPr>
          <a:xfrm>
            <a:off x="-49350" y="903250"/>
            <a:ext cx="9242700" cy="2703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 ( B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→J/ψπ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  = ❲N1*E2❳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 (B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→J/ψπ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❲E1*N2❳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N1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Yield of Signal from data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Efficiency for signal (Ratio of yield from MC to total MC events)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N2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Yield of Reference channel from data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Efficiency for reference channel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Errors from all variables are added in quadrature.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 calculation for run I and II and combination done by weights :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3" name="Google Shape;433;p35"/>
          <p:cNvCxnSpPr/>
          <p:nvPr/>
        </p:nvCxnSpPr>
        <p:spPr>
          <a:xfrm flipH="1" rot="10800000">
            <a:off x="4572000" y="1419575"/>
            <a:ext cx="1164000" cy="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4" name="Google Shape;434;p35"/>
          <p:cNvSpPr txBox="1"/>
          <p:nvPr>
            <p:ph type="title"/>
          </p:nvPr>
        </p:nvSpPr>
        <p:spPr>
          <a:xfrm>
            <a:off x="311700" y="275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Branching fraction measurement</a:t>
            </a:r>
            <a:endParaRPr sz="2500"/>
          </a:p>
        </p:txBody>
      </p:sp>
      <p:sp>
        <p:nvSpPr>
          <p:cNvPr id="435" name="Google Shape;435;p35"/>
          <p:cNvSpPr/>
          <p:nvPr/>
        </p:nvSpPr>
        <p:spPr>
          <a:xfrm>
            <a:off x="1406700" y="3895775"/>
            <a:ext cx="6330600" cy="423900"/>
          </a:xfrm>
          <a:prstGeom prst="rect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RI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=  (1/σ</a:t>
            </a:r>
            <a:r>
              <a:rPr baseline="30000" lang="en" sz="18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RI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) / (1/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-25000" lang="en" sz="1800">
                <a:latin typeface="Times New Roman"/>
                <a:ea typeface="Times New Roman"/>
                <a:cs typeface="Times New Roman"/>
                <a:sym typeface="Times New Roman"/>
              </a:rPr>
              <a:t>RII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1/σ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-25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and w</a:t>
            </a:r>
            <a:r>
              <a:rPr baseline="-25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RII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 (1/σ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-25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RII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/ (1/σ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-25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RII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+1/σ</a:t>
            </a:r>
            <a:r>
              <a:rPr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-25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2488825" y="4527025"/>
            <a:ext cx="4243800" cy="49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B.F </a:t>
            </a:r>
            <a:r>
              <a:rPr b="1" baseline="-25000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</a:t>
            </a:r>
            <a:r>
              <a:rPr b="1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w</a:t>
            </a:r>
            <a:r>
              <a:rPr b="1" baseline="-25000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</a:t>
            </a:r>
            <a:r>
              <a:rPr b="1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B.F</a:t>
            </a:r>
            <a:r>
              <a:rPr b="1" baseline="-25000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 </a:t>
            </a:r>
            <a:r>
              <a:rPr b="1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w</a:t>
            </a:r>
            <a:r>
              <a:rPr b="1" baseline="-25000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RII</a:t>
            </a:r>
            <a:r>
              <a:rPr b="1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B.F</a:t>
            </a:r>
            <a:r>
              <a:rPr b="1" baseline="-25000" lang="en" sz="20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RII</a:t>
            </a:r>
            <a:endParaRPr b="1" baseline="-25000" sz="20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38" name="Google Shape;438;p35"/>
          <p:cNvCxnSpPr/>
          <p:nvPr/>
        </p:nvCxnSpPr>
        <p:spPr>
          <a:xfrm>
            <a:off x="1371450" y="1424075"/>
            <a:ext cx="284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"/>
          <p:cNvSpPr txBox="1"/>
          <p:nvPr/>
        </p:nvSpPr>
        <p:spPr>
          <a:xfrm>
            <a:off x="597600" y="1956150"/>
            <a:ext cx="25785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Run I :  </a:t>
            </a:r>
            <a:r>
              <a:rPr b="1" lang="en" sz="1900">
                <a:solidFill>
                  <a:srgbClr val="85200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b="1" lang="en" sz="1900">
                <a:solidFill>
                  <a:srgbClr val="85200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+/- 2.54</a:t>
            </a:r>
            <a:endParaRPr b="1" sz="1900">
              <a:solidFill>
                <a:srgbClr val="85200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Run II :  </a:t>
            </a:r>
            <a:r>
              <a:rPr b="1" lang="en" sz="190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27.62</a:t>
            </a:r>
            <a:r>
              <a:rPr b="1" lang="en" sz="190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+/- 1.437</a:t>
            </a:r>
            <a:r>
              <a:rPr b="1" lang="en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</a:t>
            </a:r>
            <a:endParaRPr b="1" sz="1700">
              <a:solidFill>
                <a:srgbClr val="85200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85200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36"/>
          <p:cNvSpPr txBox="1"/>
          <p:nvPr>
            <p:ph type="title"/>
          </p:nvPr>
        </p:nvSpPr>
        <p:spPr>
          <a:xfrm>
            <a:off x="311700" y="22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Branching fraction measurement</a:t>
            </a:r>
            <a:endParaRPr sz="2500"/>
          </a:p>
        </p:txBody>
      </p:sp>
      <p:sp>
        <p:nvSpPr>
          <p:cNvPr id="445" name="Google Shape;445;p36"/>
          <p:cNvSpPr/>
          <p:nvPr/>
        </p:nvSpPr>
        <p:spPr>
          <a:xfrm>
            <a:off x="4318575" y="1641950"/>
            <a:ext cx="3969300" cy="474000"/>
          </a:xfrm>
          <a:prstGeom prst="rect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Combined RI &amp; RII  : </a:t>
            </a:r>
            <a:r>
              <a:rPr b="1" lang="en" sz="17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B.F =</a:t>
            </a:r>
            <a:r>
              <a:rPr b="1" lang="en" sz="170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700">
                <a:solidFill>
                  <a:srgbClr val="85200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27.0 +/- 1.3</a:t>
            </a:r>
            <a:endParaRPr b="1" sz="1700">
              <a:solidFill>
                <a:srgbClr val="85200C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36"/>
          <p:cNvSpPr txBox="1"/>
          <p:nvPr/>
        </p:nvSpPr>
        <p:spPr>
          <a:xfrm>
            <a:off x="454650" y="1037275"/>
            <a:ext cx="353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 (B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→J/ψπ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 (B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→J/ψπ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7" name="Google Shape;447;p36"/>
          <p:cNvCxnSpPr>
            <a:stCxn id="446" idx="1"/>
          </p:cNvCxnSpPr>
          <p:nvPr/>
        </p:nvCxnSpPr>
        <p:spPr>
          <a:xfrm>
            <a:off x="454650" y="1437475"/>
            <a:ext cx="2836800" cy="15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8" name="Google Shape;44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36"/>
          <p:cNvSpPr/>
          <p:nvPr/>
        </p:nvSpPr>
        <p:spPr>
          <a:xfrm>
            <a:off x="4318575" y="4491300"/>
            <a:ext cx="3969300" cy="474000"/>
          </a:xfrm>
          <a:prstGeom prst="rect">
            <a:avLst/>
          </a:prstGeom>
          <a:noFill/>
          <a:ln cap="flat" cmpd="sng" w="1905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Combined RI &amp; RII  : </a:t>
            </a:r>
            <a:r>
              <a:rPr b="1" lang="en" sz="17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B.F =</a:t>
            </a:r>
            <a:r>
              <a:rPr b="1" lang="en" sz="170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700">
                <a:solidFill>
                  <a:srgbClr val="85200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41.9 +/- 1.7</a:t>
            </a:r>
            <a:r>
              <a:rPr b="1" lang="en" sz="170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700">
              <a:solidFill>
                <a:srgbClr val="85200C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36"/>
          <p:cNvSpPr txBox="1"/>
          <p:nvPr/>
        </p:nvSpPr>
        <p:spPr>
          <a:xfrm>
            <a:off x="664800" y="4089600"/>
            <a:ext cx="25785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Run I :  </a:t>
            </a:r>
            <a:r>
              <a:rPr b="1" lang="en" sz="1900">
                <a:solidFill>
                  <a:srgbClr val="85200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42.27</a:t>
            </a:r>
            <a:r>
              <a:rPr b="1" lang="en" sz="1900">
                <a:solidFill>
                  <a:srgbClr val="85200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+/- 4.68</a:t>
            </a:r>
            <a:endParaRPr b="1" sz="1900">
              <a:solidFill>
                <a:srgbClr val="85200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Run II :  </a:t>
            </a:r>
            <a:r>
              <a:rPr b="1" lang="en" sz="190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41.85</a:t>
            </a:r>
            <a:r>
              <a:rPr b="1" lang="en" sz="1900">
                <a:solidFill>
                  <a:srgbClr val="85200C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+/- 1.81</a:t>
            </a:r>
            <a:r>
              <a:rPr b="1" lang="en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</a:t>
            </a:r>
            <a:endParaRPr b="1" sz="1700">
              <a:solidFill>
                <a:srgbClr val="85200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85200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36"/>
          <p:cNvSpPr txBox="1"/>
          <p:nvPr/>
        </p:nvSpPr>
        <p:spPr>
          <a:xfrm>
            <a:off x="558375" y="3226475"/>
            <a:ext cx="772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Br(B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→ψ(2S)ρ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=                          ❲N1 * E2❳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Br(B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→J/ψπ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❲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 * N2❳Br(</a:t>
            </a:r>
            <a:r>
              <a:rPr b="1" lang="en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ψ(2S)→J/ψπ</a:t>
            </a:r>
            <a:r>
              <a:rPr b="1" baseline="30000" lang="en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)*Br(ρ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→π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1200"/>
          </a:p>
        </p:txBody>
      </p:sp>
      <p:cxnSp>
        <p:nvCxnSpPr>
          <p:cNvPr id="452" name="Google Shape;452;p36"/>
          <p:cNvCxnSpPr/>
          <p:nvPr/>
        </p:nvCxnSpPr>
        <p:spPr>
          <a:xfrm flipH="1" rot="10800000">
            <a:off x="2933250" y="3577763"/>
            <a:ext cx="4344900" cy="9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36"/>
          <p:cNvCxnSpPr>
            <a:stCxn id="451" idx="1"/>
          </p:cNvCxnSpPr>
          <p:nvPr/>
        </p:nvCxnSpPr>
        <p:spPr>
          <a:xfrm>
            <a:off x="558375" y="3595925"/>
            <a:ext cx="2068800" cy="1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36"/>
          <p:cNvSpPr/>
          <p:nvPr/>
        </p:nvSpPr>
        <p:spPr>
          <a:xfrm>
            <a:off x="123350" y="1304250"/>
            <a:ext cx="188400" cy="175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6"/>
          <p:cNvSpPr/>
          <p:nvPr/>
        </p:nvSpPr>
        <p:spPr>
          <a:xfrm>
            <a:off x="156500" y="3495125"/>
            <a:ext cx="188400" cy="175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6"/>
          <p:cNvSpPr txBox="1"/>
          <p:nvPr/>
        </p:nvSpPr>
        <p:spPr>
          <a:xfrm>
            <a:off x="5422725" y="3997488"/>
            <a:ext cx="16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ψ(2S)ρ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5144450" y="1037275"/>
            <a:ext cx="24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(J/ψ π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)π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/>
          <p:nvPr>
            <p:ph type="title"/>
          </p:nvPr>
        </p:nvSpPr>
        <p:spPr>
          <a:xfrm>
            <a:off x="198300" y="260650"/>
            <a:ext cx="87474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rgbClr val="980000"/>
                </a:solidFill>
              </a:rPr>
              <a:t>                                 </a:t>
            </a:r>
            <a:r>
              <a:rPr b="1" lang="en" sz="28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 b="1" sz="282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37"/>
          <p:cNvSpPr txBox="1"/>
          <p:nvPr>
            <p:ph idx="1" type="body"/>
          </p:nvPr>
        </p:nvSpPr>
        <p:spPr>
          <a:xfrm>
            <a:off x="90600" y="1185000"/>
            <a:ext cx="8962800" cy="12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have made observation of 3 new decay modes of B0 meson along with presence of signatures from exotic tetraquarks as intermediate states.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measure their relative branching fraction.</a:t>
            </a:r>
            <a:endParaRPr/>
          </a:p>
        </p:txBody>
      </p:sp>
      <p:sp>
        <p:nvSpPr>
          <p:cNvPr id="464" name="Google Shape;464;p37"/>
          <p:cNvSpPr txBox="1"/>
          <p:nvPr/>
        </p:nvSpPr>
        <p:spPr>
          <a:xfrm>
            <a:off x="330750" y="3331450"/>
            <a:ext cx="84825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 decay mode, estimate systematic uncertainty.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claim observation of exotics an amplitude analysis would be needed :</a:t>
            </a:r>
            <a:r>
              <a:rPr b="1" lang="en" sz="180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 enough time to do that now!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2150525" y="2457000"/>
            <a:ext cx="5095800" cy="62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 in analysis</a:t>
            </a:r>
            <a:endParaRPr b="1" sz="24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 txBox="1"/>
          <p:nvPr>
            <p:ph type="title"/>
          </p:nvPr>
        </p:nvSpPr>
        <p:spPr>
          <a:xfrm>
            <a:off x="3602900" y="2146275"/>
            <a:ext cx="17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</a:rPr>
              <a:t>BACK-UP</a:t>
            </a:r>
            <a:endParaRPr b="1">
              <a:solidFill>
                <a:srgbClr val="85200C"/>
              </a:solidFill>
            </a:endParaRPr>
          </a:p>
        </p:txBody>
      </p:sp>
      <p:sp>
        <p:nvSpPr>
          <p:cNvPr id="472" name="Google Shape;47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9" title="Screenshot from 2025-05-12 10-16-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0" y="696775"/>
            <a:ext cx="6236725" cy="44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39"/>
          <p:cNvSpPr txBox="1"/>
          <p:nvPr>
            <p:ph type="ctrTitle"/>
          </p:nvPr>
        </p:nvSpPr>
        <p:spPr>
          <a:xfrm>
            <a:off x="311700" y="124500"/>
            <a:ext cx="85206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brief history of Hadron spectrum</a:t>
            </a:r>
            <a:endParaRPr b="1" sz="26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0"/>
          <p:cNvPicPr preferRelativeResize="0"/>
          <p:nvPr/>
        </p:nvPicPr>
        <p:blipFill rotWithShape="1">
          <a:blip r:embed="rId3">
            <a:alphaModFix/>
          </a:blip>
          <a:srcRect b="0" l="0" r="52987" t="0"/>
          <a:stretch/>
        </p:blipFill>
        <p:spPr>
          <a:xfrm>
            <a:off x="1002250" y="1136150"/>
            <a:ext cx="2814200" cy="18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40"/>
          <p:cNvSpPr/>
          <p:nvPr/>
        </p:nvSpPr>
        <p:spPr>
          <a:xfrm>
            <a:off x="489025" y="163075"/>
            <a:ext cx="8085000" cy="9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85200C"/>
                </a:solidFill>
              </a:rPr>
              <a:t>OZI rule : </a:t>
            </a:r>
            <a:r>
              <a:rPr b="1" lang="en" sz="1700">
                <a:solidFill>
                  <a:srgbClr val="85200C"/>
                </a:solidFill>
              </a:rPr>
              <a:t>Hadronic decays that require quark-antiquark annihilation and reformation into different flavors are strongly suppressed.</a:t>
            </a:r>
            <a:endParaRPr b="1" sz="1700">
              <a:solidFill>
                <a:srgbClr val="85200C"/>
              </a:solidFill>
            </a:endParaRPr>
          </a:p>
        </p:txBody>
      </p:sp>
      <p:sp>
        <p:nvSpPr>
          <p:cNvPr id="487" name="Google Shape;487;p40"/>
          <p:cNvSpPr/>
          <p:nvPr/>
        </p:nvSpPr>
        <p:spPr>
          <a:xfrm>
            <a:off x="123350" y="2957825"/>
            <a:ext cx="4572000" cy="202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           </a:t>
            </a:r>
            <a:r>
              <a:rPr b="1" lang="en" sz="1800">
                <a:solidFill>
                  <a:schemeClr val="dk1"/>
                </a:solidFill>
              </a:rPr>
              <a:t> 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 the cc pair to annihilate and then hadronize into light quarks.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loop-level diagrams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require multiple gluons and are thus higher-order and rarer.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decay amplitude is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 smaller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because it involves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"disconnected diagrams"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0"/>
          <p:cNvSpPr/>
          <p:nvPr/>
        </p:nvSpPr>
        <p:spPr>
          <a:xfrm>
            <a:off x="4572013" y="2771225"/>
            <a:ext cx="4572000" cy="2213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                   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intermediate gluons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disconnect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quark lines :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"connected diagrams"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Processes are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leading-order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perturbation theory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involve gluon-rich final states.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9" name="Google Shape;489;p40"/>
          <p:cNvPicPr preferRelativeResize="0"/>
          <p:nvPr/>
        </p:nvPicPr>
        <p:blipFill rotWithShape="1">
          <a:blip r:embed="rId3">
            <a:alphaModFix/>
          </a:blip>
          <a:srcRect b="0" l="55223" r="0" t="0"/>
          <a:stretch/>
        </p:blipFill>
        <p:spPr>
          <a:xfrm>
            <a:off x="5517788" y="1136150"/>
            <a:ext cx="2680425" cy="18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613" y="0"/>
            <a:ext cx="59073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ctrTitle"/>
          </p:nvPr>
        </p:nvSpPr>
        <p:spPr>
          <a:xfrm>
            <a:off x="311700" y="124500"/>
            <a:ext cx="85206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brief history of Hadron spectrum</a:t>
            </a:r>
            <a:endParaRPr b="1" sz="26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0" y="660300"/>
            <a:ext cx="91440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Color force is mediated by eight massless vector particles called Gluons.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Gluons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have color charges ⇒ interact with each other.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The vacuum polarization diagram, modify the coupling strength (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⍺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) :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decreases at short distances and increases at long distances.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25850" y="1828950"/>
            <a:ext cx="5447700" cy="31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Consequences</a:t>
            </a: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Asymptotic Freedom :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coupling strength at short distances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Perturbation theory for high-momentum (P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transfer processes.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Distance scales : r ∼ 1 fm (characteristic of the sizes of hadrons), ⍺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∼ O(1) and perturbation expansions do not converge.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Confinement</a:t>
            </a:r>
            <a:r>
              <a:rPr b="1" lang="en" sz="160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increase in the coupling strength  ⇒ only color-charge-neutral isolated hadrons can exist.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1" name="Google Shape;81;p15" title="Screenshot from 2025-05-12 10-16-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550" y="1754575"/>
            <a:ext cx="3625076" cy="25294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6345600" y="4284000"/>
            <a:ext cx="2798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1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: quark separation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1/Q</a:t>
            </a:r>
            <a:r>
              <a:rPr lang="en" sz="13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inverse-mom transfer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⍺</a:t>
            </a:r>
            <a:r>
              <a:rPr b="1" baseline="-25000" lang="en" sz="1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" sz="1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 coupling strength </a:t>
            </a:r>
            <a:r>
              <a:rPr baseline="-25000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2"/>
          <p:cNvSpPr txBox="1"/>
          <p:nvPr>
            <p:ph type="title"/>
          </p:nvPr>
        </p:nvSpPr>
        <p:spPr>
          <a:xfrm>
            <a:off x="311700" y="15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976"/>
              <a:buFont typeface="Arial"/>
              <a:buNone/>
            </a:pPr>
            <a:r>
              <a:rPr b="1" lang="en" sz="2822">
                <a:solidFill>
                  <a:srgbClr val="980000"/>
                </a:solidFill>
              </a:rPr>
              <a:t>                </a:t>
            </a:r>
            <a:r>
              <a:rPr b="1" lang="en" sz="2933">
                <a:solidFill>
                  <a:srgbClr val="980000"/>
                </a:solidFill>
              </a:rPr>
              <a:t>    Boosted Decision Tree (BDT)</a:t>
            </a:r>
            <a:endParaRPr sz="3133"/>
          </a:p>
        </p:txBody>
      </p:sp>
      <p:sp>
        <p:nvSpPr>
          <p:cNvPr id="500" name="Google Shape;500;p42"/>
          <p:cNvSpPr txBox="1"/>
          <p:nvPr>
            <p:ph idx="1" type="body"/>
          </p:nvPr>
        </p:nvSpPr>
        <p:spPr>
          <a:xfrm>
            <a:off x="39600" y="915900"/>
            <a:ext cx="9064800" cy="42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980000"/>
                </a:solidFill>
              </a:rPr>
              <a:t>Decision trees</a:t>
            </a:r>
            <a:r>
              <a:rPr lang="en">
                <a:solidFill>
                  <a:srgbClr val="000000"/>
                </a:solidFill>
              </a:rPr>
              <a:t> employ sequential cuts to perform the classification task.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At each step in the sequence, the best cut is searched for and used to split data.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This process is continued recursively on the resulting partitions until a given terminal criterion is satisfied.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training data set containing signal and background events.</a:t>
            </a:r>
            <a:endParaRPr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b="1" lang="en" sz="1800">
                <a:solidFill>
                  <a:srgbClr val="980000"/>
                </a:solidFill>
              </a:rPr>
              <a:t>Signal</a:t>
            </a:r>
            <a:r>
              <a:rPr b="1" lang="en" sz="1800">
                <a:solidFill>
                  <a:srgbClr val="000000"/>
                </a:solidFill>
              </a:rPr>
              <a:t> : </a:t>
            </a:r>
            <a:r>
              <a:rPr b="1" lang="en" sz="1800">
                <a:solidFill>
                  <a:srgbClr val="980000"/>
                </a:solidFill>
              </a:rPr>
              <a:t>Monte Carlo</a:t>
            </a:r>
            <a:r>
              <a:rPr lang="en" sz="1800">
                <a:solidFill>
                  <a:srgbClr val="000000"/>
                </a:solidFill>
              </a:rPr>
              <a:t> data for the signal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b="1" lang="en" sz="1800">
                <a:solidFill>
                  <a:srgbClr val="980000"/>
                </a:solidFill>
              </a:rPr>
              <a:t>Background</a:t>
            </a:r>
            <a:r>
              <a:rPr b="1" lang="en" sz="1800">
                <a:solidFill>
                  <a:srgbClr val="000000"/>
                </a:solidFill>
              </a:rPr>
              <a:t> :</a:t>
            </a:r>
            <a:r>
              <a:rPr lang="en" sz="1800">
                <a:solidFill>
                  <a:srgbClr val="000000"/>
                </a:solidFill>
              </a:rPr>
              <a:t> Sideband events excluding signal region in raw data 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b="1" lang="en" sz="1800">
                <a:solidFill>
                  <a:srgbClr val="980000"/>
                </a:solidFill>
              </a:rPr>
              <a:t>Discriminating Variables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Difficult to make a very good discriminant, but simpler, more error-prone (high bias) i.e. </a:t>
            </a:r>
            <a:r>
              <a:rPr b="1" lang="en">
                <a:solidFill>
                  <a:srgbClr val="980000"/>
                </a:solidFill>
              </a:rPr>
              <a:t>Weak Classifiers.</a:t>
            </a:r>
            <a:endParaRPr b="1"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980000"/>
                </a:solidFill>
              </a:rPr>
              <a:t>Boosting</a:t>
            </a:r>
            <a:r>
              <a:rPr lang="en">
                <a:solidFill>
                  <a:srgbClr val="000000"/>
                </a:solidFill>
              </a:rPr>
              <a:t> : goal is to combine weak classifiers into a new, more stable one, with a smaller error rate and better performance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1" name="Google Shape;50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3"/>
          <p:cNvSpPr txBox="1"/>
          <p:nvPr>
            <p:ph type="title"/>
          </p:nvPr>
        </p:nvSpPr>
        <p:spPr>
          <a:xfrm>
            <a:off x="0" y="1225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20">
                <a:solidFill>
                  <a:srgbClr val="980000"/>
                </a:solidFill>
              </a:rPr>
              <a:t>How to do it ?</a:t>
            </a:r>
            <a:endParaRPr b="1" sz="2620">
              <a:solidFill>
                <a:srgbClr val="980000"/>
              </a:solidFill>
            </a:endParaRPr>
          </a:p>
        </p:txBody>
      </p:sp>
      <p:sp>
        <p:nvSpPr>
          <p:cNvPr id="507" name="Google Shape;507;p43"/>
          <p:cNvSpPr txBox="1"/>
          <p:nvPr>
            <p:ph idx="1" type="body"/>
          </p:nvPr>
        </p:nvSpPr>
        <p:spPr>
          <a:xfrm>
            <a:off x="0" y="882725"/>
            <a:ext cx="9144000" cy="4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Reconstruct MC data for each year on the same code as detector data (keep preselections same).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Extract pure signal by using variable BKGCAT = 0.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Extract sideband from reconstructed data (each year): 5150 &lt; B mass &gt; 5450 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Signal region : 5200 &lt; B mass &lt; 5400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Divide both into 2 data sets :  Training and Testing .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Randomisation is important !!!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Applying various machine learning algorithms, easy!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The tediously lengthy part : design and optimisation of the model itself, and how to pick the best one.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Variable selection : No tricks!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How to optimise classifier ? : No tricks!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508" name="Google Shape;50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9" cy="26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1999" cy="26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5" y="2682100"/>
            <a:ext cx="4571999" cy="24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1625" y="2682100"/>
            <a:ext cx="4532375" cy="24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19600" cy="25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600" y="0"/>
            <a:ext cx="4724400" cy="25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77325"/>
            <a:ext cx="4622325" cy="25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5"/>
          <p:cNvSpPr txBox="1"/>
          <p:nvPr/>
        </p:nvSpPr>
        <p:spPr>
          <a:xfrm>
            <a:off x="4572000" y="2751488"/>
            <a:ext cx="44196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●"/>
            </a:pPr>
            <a:r>
              <a:rPr lang="en" sz="1800">
                <a:solidFill>
                  <a:srgbClr val="1F1F1F"/>
                </a:solidFill>
              </a:rPr>
              <a:t>Apply training on whole data set, each run separately.</a:t>
            </a:r>
            <a:endParaRPr sz="1800">
              <a:solidFill>
                <a:srgbClr val="1F1F1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●"/>
            </a:pPr>
            <a:r>
              <a:rPr lang="en" sz="1800">
                <a:solidFill>
                  <a:srgbClr val="1F1F1F"/>
                </a:solidFill>
              </a:rPr>
              <a:t>“Friend” this training output event by event with data.</a:t>
            </a:r>
            <a:endParaRPr sz="1800">
              <a:solidFill>
                <a:srgbClr val="1F1F1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●"/>
            </a:pPr>
            <a:r>
              <a:rPr lang="en" sz="1800">
                <a:solidFill>
                  <a:srgbClr val="1F1F1F"/>
                </a:solidFill>
              </a:rPr>
              <a:t>New variable produced : BDT variable associated with every event.</a:t>
            </a:r>
            <a:endParaRPr sz="1800">
              <a:solidFill>
                <a:srgbClr val="1F1F1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●"/>
            </a:pPr>
            <a:r>
              <a:rPr lang="en" sz="1800">
                <a:solidFill>
                  <a:srgbClr val="1F1F1F"/>
                </a:solidFill>
              </a:rPr>
              <a:t>Values vary between : 0 and 1</a:t>
            </a:r>
            <a:endParaRPr sz="1800">
              <a:solidFill>
                <a:srgbClr val="1F1F1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46"/>
          <p:cNvSpPr txBox="1"/>
          <p:nvPr/>
        </p:nvSpPr>
        <p:spPr>
          <a:xfrm>
            <a:off x="2838050" y="71550"/>
            <a:ext cx="3613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FINAL FIT MC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531" name="Google Shape;531;p46"/>
          <p:cNvSpPr/>
          <p:nvPr/>
        </p:nvSpPr>
        <p:spPr>
          <a:xfrm>
            <a:off x="5576700" y="4465325"/>
            <a:ext cx="2035500" cy="2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Yield = 3263</a:t>
            </a:r>
            <a:r>
              <a:rPr b="1" lang="en" sz="1100"/>
              <a:t> </a:t>
            </a:r>
            <a:r>
              <a:rPr b="1" lang="en" sz="1100"/>
              <a:t>+/-  87.46</a:t>
            </a:r>
            <a:endParaRPr b="1" sz="1100"/>
          </a:p>
        </p:txBody>
      </p:sp>
      <p:pic>
        <p:nvPicPr>
          <p:cNvPr id="532" name="Google Shape;532;p46" title="MC4230RII_2.png"/>
          <p:cNvPicPr preferRelativeResize="0"/>
          <p:nvPr/>
        </p:nvPicPr>
        <p:blipFill rotWithShape="1">
          <a:blip r:embed="rId3">
            <a:alphaModFix/>
          </a:blip>
          <a:srcRect b="0" l="0" r="6428" t="4979"/>
          <a:stretch/>
        </p:blipFill>
        <p:spPr>
          <a:xfrm>
            <a:off x="4049850" y="757800"/>
            <a:ext cx="4484349" cy="35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700" y="1101400"/>
            <a:ext cx="8330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6"/>
          <p:cNvSpPr txBox="1"/>
          <p:nvPr/>
        </p:nvSpPr>
        <p:spPr>
          <a:xfrm>
            <a:off x="345950" y="1452500"/>
            <a:ext cx="36132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BDT training on MC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at optimum working point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all vetoes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multiplicity correction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same model to make a fit and extract signal yield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46"/>
          <p:cNvSpPr txBox="1"/>
          <p:nvPr/>
        </p:nvSpPr>
        <p:spPr>
          <a:xfrm>
            <a:off x="7105775" y="1101400"/>
            <a:ext cx="102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MC</a:t>
            </a:r>
            <a:r>
              <a:rPr b="1" lang="en" sz="1300">
                <a:solidFill>
                  <a:srgbClr val="85200C"/>
                </a:solidFill>
              </a:rPr>
              <a:t>  RII</a:t>
            </a:r>
            <a:endParaRPr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1" name="Google Shape;541;p47"/>
          <p:cNvSpPr txBox="1"/>
          <p:nvPr/>
        </p:nvSpPr>
        <p:spPr>
          <a:xfrm>
            <a:off x="2198225" y="71550"/>
            <a:ext cx="5413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FINAL FITS :</a:t>
            </a:r>
            <a:r>
              <a:rPr b="1" lang="en" sz="27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4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baseline="30000" lang="en" sz="24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24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ψ(2S)ρ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24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542" name="Google Shape;542;p47" title="Bmass_Constr_RII_Pu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2" y="833100"/>
            <a:ext cx="4571993" cy="354645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7"/>
          <p:cNvSpPr txBox="1"/>
          <p:nvPr/>
        </p:nvSpPr>
        <p:spPr>
          <a:xfrm>
            <a:off x="2939400" y="1297150"/>
            <a:ext cx="102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DATA RII</a:t>
            </a:r>
            <a:endParaRPr>
              <a:solidFill>
                <a:srgbClr val="85200C"/>
              </a:solidFill>
            </a:endParaRPr>
          </a:p>
        </p:txBody>
      </p:sp>
      <p:pic>
        <p:nvPicPr>
          <p:cNvPr id="544" name="Google Shape;544;p47" title="Bmass_Constr_RII_Pu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98525"/>
            <a:ext cx="4571999" cy="354645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7"/>
          <p:cNvSpPr txBox="1"/>
          <p:nvPr/>
        </p:nvSpPr>
        <p:spPr>
          <a:xfrm>
            <a:off x="7452150" y="1330300"/>
            <a:ext cx="102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5200C"/>
                </a:solidFill>
              </a:rPr>
              <a:t>MC RII</a:t>
            </a:r>
            <a:endParaRPr>
              <a:solidFill>
                <a:srgbClr val="85200C"/>
              </a:solidFill>
            </a:endParaRPr>
          </a:p>
        </p:txBody>
      </p:sp>
      <p:pic>
        <p:nvPicPr>
          <p:cNvPr id="546" name="Google Shape;546;p47"/>
          <p:cNvPicPr preferRelativeResize="0"/>
          <p:nvPr/>
        </p:nvPicPr>
        <p:blipFill rotWithShape="1">
          <a:blip r:embed="rId5">
            <a:alphaModFix/>
          </a:blip>
          <a:srcRect b="91530" l="0" r="0" t="0"/>
          <a:stretch/>
        </p:blipFill>
        <p:spPr>
          <a:xfrm>
            <a:off x="302963" y="703650"/>
            <a:ext cx="4269025" cy="3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7"/>
          <p:cNvPicPr preferRelativeResize="0"/>
          <p:nvPr/>
        </p:nvPicPr>
        <p:blipFill rotWithShape="1">
          <a:blip r:embed="rId5">
            <a:alphaModFix/>
          </a:blip>
          <a:srcRect b="91530" l="0" r="0" t="0"/>
          <a:stretch/>
        </p:blipFill>
        <p:spPr>
          <a:xfrm>
            <a:off x="4613013" y="671850"/>
            <a:ext cx="4269025" cy="3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225" y="1236400"/>
            <a:ext cx="833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9425" y="1297150"/>
            <a:ext cx="8330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5" name="Google Shape;555;p48" title="b_Psi2S_M_JPpi0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91524" cy="264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8" title="b_Psi2SRho_M_JPpi0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8425" y="0"/>
            <a:ext cx="3778536" cy="25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8" title="b_Rho_M_JPpi0c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00" y="2571750"/>
            <a:ext cx="3891524" cy="25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8" title="Kpi_signal_mas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6925" y="2763625"/>
            <a:ext cx="2979326" cy="20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8" title="Kpi_bkg_mas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0575" y="2756974"/>
            <a:ext cx="2883426" cy="201302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8"/>
          <p:cNvSpPr txBox="1"/>
          <p:nvPr/>
        </p:nvSpPr>
        <p:spPr>
          <a:xfrm>
            <a:off x="500825" y="556475"/>
            <a:ext cx="203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ψ(2S)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→J/ψ π</a:t>
            </a:r>
            <a:r>
              <a:rPr b="1" baseline="30000" lang="en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6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1200"/>
          </a:p>
        </p:txBody>
      </p:sp>
      <p:sp>
        <p:nvSpPr>
          <p:cNvPr id="561" name="Google Shape;561;p48"/>
          <p:cNvSpPr txBox="1"/>
          <p:nvPr/>
        </p:nvSpPr>
        <p:spPr>
          <a:xfrm>
            <a:off x="532625" y="2981175"/>
            <a:ext cx="126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</a:t>
            </a:r>
            <a:r>
              <a:rPr b="1" baseline="30000" lang="en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→π</a:t>
            </a:r>
            <a:r>
              <a:rPr b="1" baseline="30000"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b="1" baseline="30000" lang="en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62" name="Google Shape;562;p48"/>
          <p:cNvSpPr txBox="1"/>
          <p:nvPr/>
        </p:nvSpPr>
        <p:spPr>
          <a:xfrm>
            <a:off x="4318075" y="406800"/>
            <a:ext cx="117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ψ(2S)</a:t>
            </a:r>
            <a:r>
              <a:rPr b="1" lang="en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</a:t>
            </a:r>
            <a:r>
              <a:rPr b="1" baseline="30000" lang="en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63" name="Google Shape;563;p48"/>
          <p:cNvSpPr txBox="1"/>
          <p:nvPr/>
        </p:nvSpPr>
        <p:spPr>
          <a:xfrm>
            <a:off x="4853458" y="3084500"/>
            <a:ext cx="1132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Signal : π</a:t>
            </a:r>
            <a:r>
              <a:rPr b="1" baseline="30000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900"/>
          </a:p>
        </p:txBody>
      </p:sp>
      <p:sp>
        <p:nvSpPr>
          <p:cNvPr id="564" name="Google Shape;564;p48"/>
          <p:cNvSpPr txBox="1"/>
          <p:nvPr/>
        </p:nvSpPr>
        <p:spPr>
          <a:xfrm>
            <a:off x="7526958" y="3084500"/>
            <a:ext cx="1132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Bkg : π</a:t>
            </a:r>
            <a:r>
              <a:rPr b="1" baseline="30000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baseline="30000" lang="en" sz="1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900"/>
          </a:p>
        </p:txBody>
      </p:sp>
      <p:sp>
        <p:nvSpPr>
          <p:cNvPr id="565" name="Google Shape;565;p48"/>
          <p:cNvSpPr/>
          <p:nvPr/>
        </p:nvSpPr>
        <p:spPr>
          <a:xfrm>
            <a:off x="671875" y="0"/>
            <a:ext cx="2456400" cy="19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8"/>
          <p:cNvSpPr/>
          <p:nvPr/>
        </p:nvSpPr>
        <p:spPr>
          <a:xfrm>
            <a:off x="4409488" y="33150"/>
            <a:ext cx="2456400" cy="19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8"/>
          <p:cNvSpPr/>
          <p:nvPr/>
        </p:nvSpPr>
        <p:spPr>
          <a:xfrm>
            <a:off x="671875" y="2571350"/>
            <a:ext cx="2456400" cy="19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8"/>
          <p:cNvSpPr/>
          <p:nvPr/>
        </p:nvSpPr>
        <p:spPr>
          <a:xfrm>
            <a:off x="4089850" y="2699050"/>
            <a:ext cx="4261500" cy="19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6"/>
          <p:cNvSpPr txBox="1"/>
          <p:nvPr>
            <p:ph type="ctrTitle"/>
          </p:nvPr>
        </p:nvSpPr>
        <p:spPr>
          <a:xfrm>
            <a:off x="256250" y="119250"/>
            <a:ext cx="8520600" cy="5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brief history of Hadron spectrum</a:t>
            </a:r>
            <a:endParaRPr b="1" sz="26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0" y="708025"/>
            <a:ext cx="91440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Confinement : no free quark-gluons in experiments.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∼ 1 ⇒ q-g tightly bound inside hadrons.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 of quarks inside hadron governed by long-distance QCD.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Quark-quark elastic scattering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description based on </a:t>
            </a:r>
            <a:r>
              <a:rPr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perturbative QCD.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two high transverse momentum </a:t>
            </a:r>
            <a:r>
              <a:rPr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jets of hadrons.</a:t>
            </a:r>
            <a:endParaRPr sz="160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0" name="Google Shape;90;p16" title="Screenshot from 2025-05-12 10-16-05 (copy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7023" y="610763"/>
            <a:ext cx="2159627" cy="13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171900" y="2524038"/>
            <a:ext cx="8800200" cy="5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QCD Dilemma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Nearly total disconnect between the hadrons that we observe in experiments and the quarks and gluons that appear in the theory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/>
          </a:p>
        </p:txBody>
      </p:sp>
      <p:sp>
        <p:nvSpPr>
          <p:cNvPr id="92" name="Google Shape;92;p16"/>
          <p:cNvSpPr txBox="1"/>
          <p:nvPr/>
        </p:nvSpPr>
        <p:spPr>
          <a:xfrm>
            <a:off x="119700" y="3024925"/>
            <a:ext cx="8904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theories/models approximate QCD by simplifying the complexity but may not capture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"ALL"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detailed properties of hadrons.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Experiments can identify patterns in hadron physics  - study hadrons with substructures more complex than the baryons &amp; mesons of the original quark model 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■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Powerful insights : Masses, decay channels, widths and lifetimes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■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the Boundaries of the Quark Model : richer hadron spectrum than predicted!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■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Probing Confinement and Color Dynamics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■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Insights into Hadronization Mechanisms </a:t>
            </a:r>
            <a:endParaRPr sz="1200"/>
          </a:p>
        </p:txBody>
      </p:sp>
      <p:sp>
        <p:nvSpPr>
          <p:cNvPr id="93" name="Google Shape;93;p16"/>
          <p:cNvSpPr txBox="1"/>
          <p:nvPr/>
        </p:nvSpPr>
        <p:spPr>
          <a:xfrm>
            <a:off x="17100" y="1911850"/>
            <a:ext cx="9109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rigorous description of these hadrons and their spectrum, as bound-quark systems from the QCD Lagrangian.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84875"/>
            <a:ext cx="85206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rgbClr val="980000"/>
                </a:solidFill>
              </a:rPr>
              <a:t>                                    </a:t>
            </a:r>
            <a:r>
              <a:rPr b="1" lang="en" sz="28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Exotics</a:t>
            </a:r>
            <a:endParaRPr b="1" sz="282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20675" y="679000"/>
            <a:ext cx="8691300" cy="15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>
                <a:solidFill>
                  <a:srgbClr val="98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Conventional States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states well understood phenomenologically in the Quark Model i.e. q</a:t>
            </a: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q̅</a:t>
            </a:r>
            <a:r>
              <a:rPr baseline="30000" lang="en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qqq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" sz="19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Exotic states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4-5 quark states, unconventional quantum numbers ,….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050" y="1892350"/>
            <a:ext cx="6456400" cy="32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/>
          <p:nvPr>
            <p:ph idx="4294967295" type="title"/>
          </p:nvPr>
        </p:nvSpPr>
        <p:spPr>
          <a:xfrm>
            <a:off x="311700" y="4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980000"/>
                </a:solidFill>
              </a:rPr>
              <a:t>                            </a:t>
            </a:r>
            <a:r>
              <a:rPr b="1" lang="en" sz="27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Exotic Hadrons : Models</a:t>
            </a:r>
            <a:r>
              <a:rPr b="1" lang="en" sz="25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52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5950" y="794850"/>
            <a:ext cx="9092100" cy="3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Simplified models motivated by the color structure &amp; general features of QCD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QCD-color-motivated models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QCD diquarks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formed from tightly bound colored diquarks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QCD hybrids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color singlet combinations of quarks and one or more “valence” gluons;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Glueball mesons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comprised only of gluons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b="1"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models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Hadronic molecules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mesons and baryon forming molecule-like systems that are bound via Yukawa-like nuclear forces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b="1" lang="en" sz="16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Hadrocharmonium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comprised of quarkonium cores surrounded by clouds of light quarks and gluons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118825"/>
            <a:ext cx="8520600" cy="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980000"/>
                </a:solidFill>
              </a:rPr>
              <a:t>                        </a:t>
            </a:r>
            <a:r>
              <a:rPr b="1" lang="en" sz="25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Hadron Spectroscopy at LHC</a:t>
            </a:r>
            <a:endParaRPr b="1" sz="252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78925"/>
            <a:ext cx="8878424" cy="4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413550" y="122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980000"/>
                </a:solidFill>
              </a:rPr>
              <a:t>                    </a:t>
            </a:r>
            <a:r>
              <a:rPr b="1" lang="en" sz="25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Hadron Spectroscopy at LHCb</a:t>
            </a:r>
            <a:endParaRPr b="1" sz="252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75" y="695200"/>
            <a:ext cx="8741274" cy="4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980000"/>
                </a:solidFill>
              </a:rPr>
              <a:t>                            </a:t>
            </a:r>
            <a:r>
              <a:rPr b="1" lang="en" sz="27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Exotic Hadrons at LHC</a:t>
            </a:r>
            <a:r>
              <a:rPr b="1" lang="en" sz="252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52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75" y="679000"/>
            <a:ext cx="8776226" cy="43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