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7" r:id="rId2"/>
    <p:sldId id="256" r:id="rId3"/>
    <p:sldId id="297" r:id="rId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is Labarga Echeverría" initials="LL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66FFFF"/>
    <a:srgbClr val="FF0000"/>
    <a:srgbClr val="00FF00"/>
    <a:srgbClr val="FF6FCF"/>
    <a:srgbClr val="00FFFF"/>
    <a:srgbClr val="983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 horzBarState="maximized"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E29F4-EFED-D34D-82E8-795834E877EC}" type="datetimeFigureOut">
              <a:rPr lang="es-ES" smtClean="0"/>
              <a:t>180919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DE1AB-B060-B54C-A191-65735076E1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2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276A-A53F-7D44-954C-71B7EC9AA4E1}" type="datetimeFigureOut">
              <a:rPr lang="es-ES_tradnl" smtClean="0"/>
              <a:pPr/>
              <a:t>180919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96E38-DC59-1A46-BBFC-2B9BDB089B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_tmex2018wcp_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066"/>
            <a:ext cx="9144000" cy="16846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58597" y="754626"/>
            <a:ext cx="22523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0"/>
                </a:solidFill>
              </a:rPr>
              <a:t>W</a:t>
            </a:r>
            <a:r>
              <a:rPr lang="en-US" sz="3200" b="1" dirty="0" smtClean="0">
                <a:solidFill>
                  <a:srgbClr val="000090"/>
                </a:solidFill>
              </a:rPr>
              <a:t>elcome to 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024535" y="-43567"/>
            <a:ext cx="2119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L. Labarga 20180919 </a:t>
            </a:r>
            <a:endParaRPr lang="en-US" dirty="0"/>
          </a:p>
        </p:txBody>
      </p:sp>
      <p:sp>
        <p:nvSpPr>
          <p:cNvPr id="26" name="CuadroTexto 25"/>
          <p:cNvSpPr txBox="1"/>
          <p:nvPr/>
        </p:nvSpPr>
        <p:spPr>
          <a:xfrm>
            <a:off x="2225176" y="5375949"/>
            <a:ext cx="2924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0090"/>
                </a:solidFill>
              </a:rPr>
              <a:t>National Center for </a:t>
            </a:r>
            <a:r>
              <a:rPr lang="en-US" i="1" dirty="0" smtClean="0">
                <a:solidFill>
                  <a:srgbClr val="000090"/>
                </a:solidFill>
              </a:rPr>
              <a:t>Nuclear Research, </a:t>
            </a:r>
            <a:r>
              <a:rPr lang="en-US" b="1" i="1" dirty="0" smtClean="0">
                <a:solidFill>
                  <a:srgbClr val="660066"/>
                </a:solidFill>
              </a:rPr>
              <a:t>Warsaw</a:t>
            </a:r>
            <a:endParaRPr lang="en-US" b="1" dirty="0"/>
          </a:p>
        </p:txBody>
      </p:sp>
      <p:sp>
        <p:nvSpPr>
          <p:cNvPr id="27" name="Rectángulo 26"/>
          <p:cNvSpPr/>
          <p:nvPr/>
        </p:nvSpPr>
        <p:spPr>
          <a:xfrm>
            <a:off x="5045058" y="5368816"/>
            <a:ext cx="20259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rgbClr val="660066"/>
                </a:solidFill>
              </a:rPr>
              <a:t>Warsaw</a:t>
            </a:r>
            <a:r>
              <a:rPr lang="en-US" i="1" dirty="0">
                <a:solidFill>
                  <a:srgbClr val="660066"/>
                </a:solidFill>
              </a:rPr>
              <a:t> </a:t>
            </a:r>
            <a:r>
              <a:rPr lang="en-US" i="1" dirty="0">
                <a:solidFill>
                  <a:srgbClr val="000090"/>
                </a:solidFill>
              </a:rPr>
              <a:t>University </a:t>
            </a:r>
            <a:endParaRPr lang="en-US" i="1" dirty="0" smtClean="0">
              <a:solidFill>
                <a:srgbClr val="000090"/>
              </a:solidFill>
            </a:endParaRPr>
          </a:p>
          <a:p>
            <a:pPr algn="ctr"/>
            <a:r>
              <a:rPr lang="en-US" i="1" dirty="0" smtClean="0">
                <a:solidFill>
                  <a:srgbClr val="000090"/>
                </a:solidFill>
              </a:rPr>
              <a:t>of </a:t>
            </a:r>
            <a:r>
              <a:rPr lang="en-US" i="1" dirty="0">
                <a:solidFill>
                  <a:srgbClr val="000090"/>
                </a:solidFill>
              </a:rPr>
              <a:t>Technology 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146989" y="5381505"/>
            <a:ext cx="2299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90"/>
                </a:solidFill>
              </a:rPr>
              <a:t>University </a:t>
            </a:r>
            <a:r>
              <a:rPr lang="en-US" i="1" dirty="0" err="1" smtClean="0">
                <a:solidFill>
                  <a:srgbClr val="000090"/>
                </a:solidFill>
              </a:rPr>
              <a:t>Autonoma</a:t>
            </a:r>
            <a:r>
              <a:rPr lang="en-US" i="1" dirty="0">
                <a:solidFill>
                  <a:srgbClr val="000090"/>
                </a:solidFill>
              </a:rPr>
              <a:t> </a:t>
            </a:r>
            <a:endParaRPr lang="en-US" i="1" dirty="0" smtClean="0">
              <a:solidFill>
                <a:srgbClr val="000090"/>
              </a:solidFill>
            </a:endParaRP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Madrid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2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03" y="4808916"/>
            <a:ext cx="760096" cy="63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599" y="4808915"/>
            <a:ext cx="907318" cy="63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CuadroTexto 30"/>
          <p:cNvSpPr txBox="1"/>
          <p:nvPr/>
        </p:nvSpPr>
        <p:spPr>
          <a:xfrm>
            <a:off x="2375766" y="4808916"/>
            <a:ext cx="6631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8000"/>
                </a:solidFill>
                <a:latin typeface="Calibri" charset="0"/>
                <a:cs typeface="Calibri" charset="0"/>
              </a:rPr>
              <a:t>H2020</a:t>
            </a:r>
            <a:r>
              <a:rPr lang="en-US" sz="2400" i="1" dirty="0">
                <a:solidFill>
                  <a:srgbClr val="008000"/>
                </a:solidFill>
                <a:latin typeface="Calibri" charset="0"/>
                <a:cs typeface="Calibri" charset="0"/>
              </a:rPr>
              <a:t>-MSCA-</a:t>
            </a:r>
            <a:r>
              <a:rPr lang="en-US" sz="2400" b="1" i="1" dirty="0">
                <a:solidFill>
                  <a:srgbClr val="008000"/>
                </a:solidFill>
                <a:latin typeface="Calibri" charset="0"/>
                <a:cs typeface="Calibri" charset="0"/>
              </a:rPr>
              <a:t>RISE</a:t>
            </a:r>
            <a:r>
              <a:rPr lang="en-US" sz="2400" i="1" dirty="0">
                <a:solidFill>
                  <a:srgbClr val="008000"/>
                </a:solidFill>
                <a:latin typeface="Calibri" charset="0"/>
                <a:cs typeface="Calibri" charset="0"/>
              </a:rPr>
              <a:t>-2014-GA641540, </a:t>
            </a:r>
            <a:r>
              <a:rPr lang="pl-PL" sz="2400" b="1" i="1" dirty="0" smtClean="0">
                <a:solidFill>
                  <a:srgbClr val="008000"/>
                </a:solidFill>
                <a:latin typeface="Calibri" charset="0"/>
                <a:cs typeface="Calibri" charset="0"/>
              </a:rPr>
              <a:t>SKPLUS </a:t>
            </a:r>
            <a:r>
              <a:rPr lang="pl-PL" sz="2400" i="1" dirty="0" smtClean="0">
                <a:solidFill>
                  <a:srgbClr val="008000"/>
                </a:solidFill>
                <a:latin typeface="Calibri" charset="0"/>
                <a:cs typeface="Calibri" charset="0"/>
              </a:rPr>
              <a:t>(SK+)  </a:t>
            </a:r>
            <a:endParaRPr lang="pl-PL" sz="2400" i="1" dirty="0">
              <a:solidFill>
                <a:srgbClr val="008000"/>
              </a:solidFill>
              <a:latin typeface="Calibri" charset="0"/>
              <a:cs typeface="Calibri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234503" y="4818610"/>
            <a:ext cx="8773198" cy="1186989"/>
          </a:xfrm>
          <a:prstGeom prst="rect">
            <a:avLst/>
          </a:prstGeom>
          <a:noFill/>
          <a:ln w="19050">
            <a:solidFill>
              <a:srgbClr val="983EF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echa izquierda y derecha 32"/>
          <p:cNvSpPr/>
          <p:nvPr/>
        </p:nvSpPr>
        <p:spPr>
          <a:xfrm>
            <a:off x="7166476" y="5590619"/>
            <a:ext cx="585332" cy="286216"/>
          </a:xfrm>
          <a:prstGeom prst="leftRightArrow">
            <a:avLst>
              <a:gd name="adj1" fmla="val 26688"/>
              <a:gd name="adj2" fmla="val 5000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adroTexto 33"/>
          <p:cNvSpPr txBox="1"/>
          <p:nvPr/>
        </p:nvSpPr>
        <p:spPr>
          <a:xfrm>
            <a:off x="7879861" y="5385852"/>
            <a:ext cx="1118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90"/>
                </a:solidFill>
              </a:rPr>
              <a:t>ICRR, </a:t>
            </a:r>
          </a:p>
          <a:p>
            <a:pPr algn="ctr"/>
            <a:r>
              <a:rPr lang="en-US" i="1" dirty="0" smtClean="0">
                <a:solidFill>
                  <a:srgbClr val="000090"/>
                </a:solidFill>
              </a:rPr>
              <a:t>U.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Tokyo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507843" y="4138905"/>
            <a:ext cx="2034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On behalf of </a:t>
            </a:r>
            <a:endParaRPr lang="en-US" sz="2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6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11989" y="2439423"/>
            <a:ext cx="79280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i="1" dirty="0" smtClean="0">
                <a:solidFill>
                  <a:srgbClr val="660066"/>
                </a:solidFill>
              </a:rPr>
              <a:t>UAM: U. </a:t>
            </a:r>
            <a:r>
              <a:rPr lang="es-ES_tradnl" sz="2400" b="1" i="1" dirty="0" err="1" smtClean="0">
                <a:solidFill>
                  <a:srgbClr val="660066"/>
                </a:solidFill>
              </a:rPr>
              <a:t>Autonoma</a:t>
            </a:r>
            <a:r>
              <a:rPr lang="es-ES_tradnl" sz="2400" b="1" i="1" dirty="0" smtClean="0">
                <a:solidFill>
                  <a:srgbClr val="660066"/>
                </a:solidFill>
              </a:rPr>
              <a:t> Madrid, </a:t>
            </a:r>
            <a:r>
              <a:rPr lang="es-ES_tradnl" sz="2400" b="1" i="1" dirty="0" err="1" smtClean="0">
                <a:solidFill>
                  <a:srgbClr val="660066"/>
                </a:solidFill>
              </a:rPr>
              <a:t>Spain</a:t>
            </a:r>
            <a:r>
              <a:rPr lang="es-ES_tradnl" sz="2400" b="1" i="1" dirty="0" smtClean="0">
                <a:solidFill>
                  <a:srgbClr val="660066"/>
                </a:solidFill>
              </a:rPr>
              <a:t> </a:t>
            </a:r>
            <a:r>
              <a:rPr lang="es-ES_tradnl" sz="2400" b="1" dirty="0" smtClean="0">
                <a:solidFill>
                  <a:srgbClr val="000090"/>
                </a:solidFill>
              </a:rPr>
              <a:t>[</a:t>
            </a:r>
            <a:r>
              <a:rPr lang="es-ES_tradnl" sz="2400" b="1" dirty="0" err="1" smtClean="0">
                <a:solidFill>
                  <a:srgbClr val="000090"/>
                </a:solidFill>
              </a:rPr>
              <a:t>Coordinator</a:t>
            </a:r>
            <a:r>
              <a:rPr lang="es-ES_tradnl" sz="2400" b="1" dirty="0" smtClean="0">
                <a:solidFill>
                  <a:srgbClr val="000090"/>
                </a:solidFill>
              </a:rPr>
              <a:t>]</a:t>
            </a:r>
          </a:p>
          <a:p>
            <a:r>
              <a:rPr lang="es-ES_tradnl" sz="2400" b="1" i="1" dirty="0" smtClean="0">
                <a:solidFill>
                  <a:srgbClr val="660066"/>
                </a:solidFill>
              </a:rPr>
              <a:t>NCBJ: </a:t>
            </a:r>
            <a:r>
              <a:rPr lang="es-ES_tradnl" sz="2400" b="1" i="1" dirty="0" err="1" smtClean="0">
                <a:solidFill>
                  <a:srgbClr val="660066"/>
                </a:solidFill>
              </a:rPr>
              <a:t>Narodowe</a:t>
            </a:r>
            <a:r>
              <a:rPr lang="es-ES_tradnl" sz="2400" b="1" i="1" dirty="0" smtClean="0">
                <a:solidFill>
                  <a:srgbClr val="660066"/>
                </a:solidFill>
              </a:rPr>
              <a:t> </a:t>
            </a:r>
            <a:r>
              <a:rPr lang="es-ES_tradnl" sz="2400" b="1" i="1" dirty="0" err="1" smtClean="0">
                <a:solidFill>
                  <a:srgbClr val="660066"/>
                </a:solidFill>
              </a:rPr>
              <a:t>Centrum</a:t>
            </a:r>
            <a:r>
              <a:rPr lang="es-ES_tradnl" sz="2400" b="1" i="1" dirty="0" smtClean="0">
                <a:solidFill>
                  <a:srgbClr val="660066"/>
                </a:solidFill>
              </a:rPr>
              <a:t> </a:t>
            </a:r>
            <a:r>
              <a:rPr lang="es-ES_tradnl" sz="2400" b="1" i="1" dirty="0" err="1" smtClean="0">
                <a:solidFill>
                  <a:srgbClr val="660066"/>
                </a:solidFill>
              </a:rPr>
              <a:t>Badan</a:t>
            </a:r>
            <a:r>
              <a:rPr lang="es-ES_tradnl" sz="2400" b="1" i="1" dirty="0" smtClean="0">
                <a:solidFill>
                  <a:srgbClr val="660066"/>
                </a:solidFill>
              </a:rPr>
              <a:t> </a:t>
            </a:r>
            <a:r>
              <a:rPr lang="es-ES_tradnl" sz="2400" b="1" i="1" dirty="0" err="1" smtClean="0">
                <a:solidFill>
                  <a:srgbClr val="660066"/>
                </a:solidFill>
              </a:rPr>
              <a:t>Jadrowych</a:t>
            </a:r>
            <a:r>
              <a:rPr lang="es-ES_tradnl" sz="2400" b="1" i="1" dirty="0" smtClean="0">
                <a:solidFill>
                  <a:srgbClr val="660066"/>
                </a:solidFill>
              </a:rPr>
              <a:t>, </a:t>
            </a:r>
            <a:r>
              <a:rPr lang="es-ES_tradnl" sz="2400" b="1" i="1" dirty="0" err="1" smtClean="0">
                <a:solidFill>
                  <a:srgbClr val="660066"/>
                </a:solidFill>
              </a:rPr>
              <a:t>Poland</a:t>
            </a:r>
            <a:endParaRPr lang="es-ES_tradnl" sz="2400" b="1" i="1" dirty="0" smtClean="0">
              <a:solidFill>
                <a:srgbClr val="660066"/>
              </a:solidFill>
            </a:endParaRPr>
          </a:p>
          <a:p>
            <a:r>
              <a:rPr lang="en-US" sz="2400" i="1" dirty="0" smtClean="0">
                <a:solidFill>
                  <a:srgbClr val="660066"/>
                </a:solidFill>
              </a:rPr>
              <a:t>           National Center for Nuclear Research</a:t>
            </a:r>
            <a:endParaRPr lang="es-ES_tradnl" sz="2400" b="1" i="1" dirty="0" smtClean="0">
              <a:solidFill>
                <a:srgbClr val="660066"/>
              </a:solidFill>
            </a:endParaRPr>
          </a:p>
          <a:p>
            <a:r>
              <a:rPr lang="es-ES_tradnl" sz="2400" b="1" i="1" dirty="0" smtClean="0">
                <a:solidFill>
                  <a:srgbClr val="660066"/>
                </a:solidFill>
              </a:rPr>
              <a:t>WUT: </a:t>
            </a:r>
            <a:r>
              <a:rPr lang="es-ES_tradnl" sz="2400" b="1" i="1" dirty="0" err="1" smtClean="0">
                <a:solidFill>
                  <a:srgbClr val="660066"/>
                </a:solidFill>
              </a:rPr>
              <a:t>Politechnika</a:t>
            </a:r>
            <a:r>
              <a:rPr lang="es-ES_tradnl" sz="2400" b="1" i="1" dirty="0" smtClean="0">
                <a:solidFill>
                  <a:srgbClr val="660066"/>
                </a:solidFill>
              </a:rPr>
              <a:t> Warszawa, </a:t>
            </a:r>
            <a:r>
              <a:rPr lang="es-ES_tradnl" sz="2400" b="1" i="1" dirty="0" err="1" smtClean="0">
                <a:solidFill>
                  <a:srgbClr val="660066"/>
                </a:solidFill>
              </a:rPr>
              <a:t>Poland</a:t>
            </a:r>
            <a:endParaRPr lang="es-ES_tradnl" sz="2400" b="1" i="1" dirty="0" smtClean="0">
              <a:solidFill>
                <a:srgbClr val="660066"/>
              </a:solidFill>
            </a:endParaRPr>
          </a:p>
          <a:p>
            <a:r>
              <a:rPr lang="en-US" sz="2400" i="1" dirty="0" smtClean="0">
                <a:solidFill>
                  <a:srgbClr val="660066"/>
                </a:solidFill>
              </a:rPr>
              <a:t>           Warsaw University of Technology </a:t>
            </a:r>
          </a:p>
          <a:p>
            <a:endParaRPr lang="en-US" sz="2400" i="1" dirty="0">
              <a:solidFill>
                <a:srgbClr val="660066"/>
              </a:solidFill>
            </a:endParaRPr>
          </a:p>
          <a:p>
            <a:endParaRPr lang="en-US" sz="2400" i="1" dirty="0" smtClean="0">
              <a:solidFill>
                <a:srgbClr val="660066"/>
              </a:solidFill>
            </a:endParaRPr>
          </a:p>
          <a:p>
            <a:r>
              <a:rPr lang="en-US" sz="2400" b="1" i="1" dirty="0" smtClean="0">
                <a:solidFill>
                  <a:srgbClr val="660066"/>
                </a:solidFill>
              </a:rPr>
              <a:t>ICRR, U. Tokyo  </a:t>
            </a:r>
            <a:r>
              <a:rPr lang="en-US" sz="2400" b="1" dirty="0" smtClean="0">
                <a:solidFill>
                  <a:srgbClr val="000090"/>
                </a:solidFill>
              </a:rPr>
              <a:t>[Third Country Partner, host of Secondments]</a:t>
            </a:r>
            <a:r>
              <a:rPr lang="en-US" sz="2400" b="1" i="1" dirty="0" smtClean="0">
                <a:solidFill>
                  <a:srgbClr val="660066"/>
                </a:solidFill>
              </a:rPr>
              <a:t>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13551" y="6396335"/>
            <a:ext cx="770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  <a:latin typeface="Arial"/>
                <a:cs typeface="Arial"/>
              </a:rPr>
              <a:t>Funds for travelling/stays and basic research expenses </a:t>
            </a:r>
            <a:endParaRPr lang="en-US" sz="240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21006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"/>
                <a:cs typeface="Arial"/>
              </a:rPr>
              <a:t>This </a:t>
            </a:r>
            <a:r>
              <a:rPr lang="en-US" sz="2300" dirty="0" smtClean="0">
                <a:latin typeface="Arial"/>
                <a:cs typeface="Arial"/>
              </a:rPr>
              <a:t>workshop</a:t>
            </a:r>
            <a:r>
              <a:rPr lang="en-US" sz="2300" dirty="0" smtClean="0">
                <a:latin typeface="Arial"/>
                <a:cs typeface="Arial"/>
              </a:rPr>
              <a:t> </a:t>
            </a:r>
            <a:r>
              <a:rPr lang="en-US" sz="2300" dirty="0" smtClean="0">
                <a:latin typeface="Arial"/>
                <a:cs typeface="Arial"/>
              </a:rPr>
              <a:t>in the context of the EU project:</a:t>
            </a:r>
          </a:p>
          <a:p>
            <a:r>
              <a:rPr lang="en-US" sz="2300" i="1" dirty="0" smtClean="0">
                <a:solidFill>
                  <a:srgbClr val="008000"/>
                </a:solidFill>
                <a:latin typeface="Calibri" charset="0"/>
                <a:cs typeface="Calibri" charset="0"/>
              </a:rPr>
              <a:t>                     </a:t>
            </a:r>
            <a:r>
              <a:rPr lang="en-US" sz="2300" b="1" i="1" dirty="0" smtClean="0">
                <a:solidFill>
                  <a:srgbClr val="008000"/>
                </a:solidFill>
                <a:latin typeface="Calibri" charset="0"/>
                <a:cs typeface="Calibri" charset="0"/>
              </a:rPr>
              <a:t> H2020</a:t>
            </a:r>
            <a:r>
              <a:rPr lang="en-US" sz="2300" b="1" i="1" dirty="0">
                <a:solidFill>
                  <a:srgbClr val="008000"/>
                </a:solidFill>
                <a:latin typeface="Calibri" charset="0"/>
                <a:cs typeface="Calibri" charset="0"/>
              </a:rPr>
              <a:t>-MSCA</a:t>
            </a:r>
            <a:r>
              <a:rPr lang="en-US" sz="2300" i="1" dirty="0">
                <a:solidFill>
                  <a:srgbClr val="008000"/>
                </a:solidFill>
                <a:latin typeface="Calibri" charset="0"/>
                <a:cs typeface="Calibri" charset="0"/>
              </a:rPr>
              <a:t>-RISE-2014-GA641540, </a:t>
            </a:r>
            <a:r>
              <a:rPr lang="pl-PL" sz="2300" i="1" dirty="0" smtClean="0">
                <a:solidFill>
                  <a:srgbClr val="008000"/>
                </a:solidFill>
                <a:latin typeface="Calibri" charset="0"/>
                <a:cs typeface="Calibri" charset="0"/>
              </a:rPr>
              <a:t>SKPLUS  </a:t>
            </a:r>
            <a:endParaRPr lang="pl-PL" sz="2300" i="1" dirty="0">
              <a:solidFill>
                <a:srgbClr val="008000"/>
              </a:solidFill>
              <a:latin typeface="Calibri" charset="0"/>
              <a:cs typeface="Calibri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248" y="923828"/>
            <a:ext cx="1581138" cy="132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3828"/>
            <a:ext cx="1883247" cy="132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 descr="logo_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152" y="923828"/>
            <a:ext cx="2623183" cy="1388744"/>
          </a:xfrm>
          <a:prstGeom prst="rect">
            <a:avLst/>
          </a:prstGeom>
        </p:spPr>
      </p:pic>
      <p:pic>
        <p:nvPicPr>
          <p:cNvPr id="9" name="Imagen 8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190" y="1033856"/>
            <a:ext cx="1538348" cy="1210005"/>
          </a:xfrm>
          <a:prstGeom prst="rect">
            <a:avLst/>
          </a:prstGeom>
        </p:spPr>
      </p:pic>
      <p:sp>
        <p:nvSpPr>
          <p:cNvPr id="10" name="Flecha izquierda y derecha 9"/>
          <p:cNvSpPr/>
          <p:nvPr/>
        </p:nvSpPr>
        <p:spPr>
          <a:xfrm>
            <a:off x="3865740" y="1514329"/>
            <a:ext cx="899582" cy="28621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echa izquierda y derecha 10"/>
          <p:cNvSpPr/>
          <p:nvPr/>
        </p:nvSpPr>
        <p:spPr>
          <a:xfrm rot="16200000">
            <a:off x="3978910" y="4582919"/>
            <a:ext cx="727902" cy="28621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32" y="9622"/>
            <a:ext cx="9140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As part of the SKPLUS project we </a:t>
            </a:r>
            <a:r>
              <a:rPr lang="en-US" sz="2400" b="1" dirty="0" err="1" smtClean="0">
                <a:solidFill>
                  <a:srgbClr val="000090"/>
                </a:solidFill>
                <a:latin typeface="Arial"/>
                <a:cs typeface="Arial"/>
              </a:rPr>
              <a:t>propossed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 organizing this workshop (</a:t>
            </a:r>
            <a:r>
              <a:rPr lang="en-US" sz="2400" dirty="0">
                <a:solidFill>
                  <a:srgbClr val="000090"/>
                </a:solidFill>
                <a:latin typeface="Arial"/>
                <a:cs typeface="Arial"/>
              </a:rPr>
              <a:t>a</a:t>
            </a:r>
            <a:r>
              <a:rPr lang="en-US" sz="2400" dirty="0" smtClean="0">
                <a:solidFill>
                  <a:srgbClr val="000090"/>
                </a:solidFill>
                <a:latin typeface="Arial"/>
                <a:cs typeface="Arial"/>
              </a:rPr>
              <a:t> extract from the project’s </a:t>
            </a:r>
            <a:r>
              <a:rPr lang="en-US" sz="2400" dirty="0">
                <a:solidFill>
                  <a:srgbClr val="000090"/>
                </a:solidFill>
                <a:latin typeface="Arial"/>
                <a:cs typeface="Arial"/>
              </a:rPr>
              <a:t>p</a:t>
            </a:r>
            <a:r>
              <a:rPr lang="en-US" sz="2400" dirty="0" smtClean="0">
                <a:solidFill>
                  <a:srgbClr val="000090"/>
                </a:solidFill>
                <a:latin typeface="Arial"/>
                <a:cs typeface="Arial"/>
              </a:rPr>
              <a:t>roposal follows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) : </a:t>
            </a:r>
            <a:endParaRPr lang="en-US" sz="24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8874" y="1162995"/>
            <a:ext cx="8304455" cy="2554545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i="1" dirty="0" smtClean="0">
                <a:solidFill>
                  <a:srgbClr val="3366FF"/>
                </a:solidFill>
                <a:latin typeface="Verdana"/>
              </a:rPr>
              <a:t>… European Workshop on “Water Cherenkov Precision Detectors for Neutrino and Nucleon Decay Physics”</a:t>
            </a:r>
            <a:br>
              <a:rPr lang="en-US" sz="2000" i="1" dirty="0" smtClean="0">
                <a:solidFill>
                  <a:srgbClr val="3366FF"/>
                </a:solidFill>
                <a:latin typeface="Verdana"/>
              </a:rPr>
            </a:br>
            <a:r>
              <a:rPr lang="en-US" sz="2000" dirty="0" smtClean="0">
                <a:latin typeface="Verdana"/>
              </a:rPr>
              <a:t>In order to maximize research exchange and transfer of knowledge among participants, we will organize a </a:t>
            </a:r>
            <a:r>
              <a:rPr lang="en-US" sz="2000" i="1" dirty="0" smtClean="0">
                <a:latin typeface="Verdana"/>
              </a:rPr>
              <a:t>European Workshop on Water Cherenkov Precision Detectors for Neutrino and Nucleon Decay Physics </a:t>
            </a:r>
            <a:r>
              <a:rPr lang="en-US" sz="2000" dirty="0" smtClean="0">
                <a:latin typeface="Verdana"/>
              </a:rPr>
              <a:t>in Poland or in Spain. This activity, in addition, will be an excellent forum for education, training and exchange of young European scientists. </a:t>
            </a:r>
            <a:endParaRPr lang="en-US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080890" y="4390160"/>
            <a:ext cx="6774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Here we are: I whish all of us a wonderful meeting ! 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480197" y="5217112"/>
            <a:ext cx="4035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Thank you for being here! </a:t>
            </a:r>
            <a:endParaRPr lang="en-US" sz="2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168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13547</TotalTime>
  <Words>180</Words>
  <Application>Microsoft Macintosh PowerPoint</Application>
  <PresentationFormat>Presentación en pantalla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UAM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Labarga Echeverría</dc:creator>
  <cp:lastModifiedBy>Luis Labarga Echeverría</cp:lastModifiedBy>
  <cp:revision>353</cp:revision>
  <cp:lastPrinted>2015-02-27T08:46:09Z</cp:lastPrinted>
  <dcterms:created xsi:type="dcterms:W3CDTF">2015-02-27T07:42:10Z</dcterms:created>
  <dcterms:modified xsi:type="dcterms:W3CDTF">2018-09-19T06:15:02Z</dcterms:modified>
</cp:coreProperties>
</file>